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00" r:id="rId3"/>
    <p:sldId id="299" r:id="rId4"/>
    <p:sldId id="258" r:id="rId5"/>
    <p:sldId id="257" r:id="rId6"/>
    <p:sldId id="259" r:id="rId7"/>
    <p:sldId id="261" r:id="rId8"/>
    <p:sldId id="262" r:id="rId9"/>
    <p:sldId id="273" r:id="rId10"/>
    <p:sldId id="263" r:id="rId11"/>
    <p:sldId id="264" r:id="rId12"/>
    <p:sldId id="265" r:id="rId13"/>
    <p:sldId id="266" r:id="rId14"/>
    <p:sldId id="267" r:id="rId15"/>
    <p:sldId id="268" r:id="rId16"/>
    <p:sldId id="291" r:id="rId17"/>
    <p:sldId id="290" r:id="rId18"/>
    <p:sldId id="292" r:id="rId19"/>
    <p:sldId id="297" r:id="rId20"/>
    <p:sldId id="269" r:id="rId21"/>
    <p:sldId id="270" r:id="rId22"/>
    <p:sldId id="293" r:id="rId23"/>
    <p:sldId id="271" r:id="rId24"/>
    <p:sldId id="272" r:id="rId25"/>
    <p:sldId id="298" r:id="rId26"/>
    <p:sldId id="289" r:id="rId27"/>
    <p:sldId id="275" r:id="rId28"/>
    <p:sldId id="276" r:id="rId29"/>
    <p:sldId id="277" r:id="rId30"/>
    <p:sldId id="294" r:id="rId31"/>
    <p:sldId id="278" r:id="rId32"/>
    <p:sldId id="279" r:id="rId33"/>
    <p:sldId id="280" r:id="rId34"/>
    <p:sldId id="282" r:id="rId35"/>
    <p:sldId id="295" r:id="rId36"/>
    <p:sldId id="283" r:id="rId37"/>
    <p:sldId id="284" r:id="rId38"/>
    <p:sldId id="296" r:id="rId39"/>
    <p:sldId id="285" r:id="rId40"/>
    <p:sldId id="286" r:id="rId41"/>
    <p:sldId id="287" r:id="rId42"/>
    <p:sldId id="288"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90929"/>
  </p:normalViewPr>
  <p:slideViewPr>
    <p:cSldViewPr>
      <p:cViewPr varScale="1">
        <p:scale>
          <a:sx n="66" d="100"/>
          <a:sy n="66" d="100"/>
        </p:scale>
        <p:origin x="-5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1026"/>
          <p:cNvGrpSpPr>
            <a:grpSpLocks/>
          </p:cNvGrpSpPr>
          <p:nvPr/>
        </p:nvGrpSpPr>
        <p:grpSpPr bwMode="auto">
          <a:xfrm>
            <a:off x="0" y="68263"/>
            <a:ext cx="8678863" cy="6713537"/>
            <a:chOff x="0" y="43"/>
            <a:chExt cx="5467" cy="4229"/>
          </a:xfrm>
        </p:grpSpPr>
        <p:sp>
          <p:nvSpPr>
            <p:cNvPr id="5123" name="Rectangle 1027"/>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endParaRPr lang="en-US"/>
            </a:p>
          </p:txBody>
        </p:sp>
        <p:grpSp>
          <p:nvGrpSpPr>
            <p:cNvPr id="5124" name="Group 1028"/>
            <p:cNvGrpSpPr>
              <a:grpSpLocks/>
            </p:cNvGrpSpPr>
            <p:nvPr userDrawn="1"/>
          </p:nvGrpSpPr>
          <p:grpSpPr bwMode="auto">
            <a:xfrm>
              <a:off x="0" y="43"/>
              <a:ext cx="624" cy="4229"/>
              <a:chOff x="0" y="43"/>
              <a:chExt cx="624" cy="4229"/>
            </a:xfrm>
          </p:grpSpPr>
          <p:sp>
            <p:nvSpPr>
              <p:cNvPr id="5125" name="Line 1029"/>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endParaRPr lang="en-US"/>
              </a:p>
            </p:txBody>
          </p:sp>
          <p:sp>
            <p:nvSpPr>
              <p:cNvPr id="5126" name="Line 1030"/>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endParaRPr lang="en-US"/>
              </a:p>
            </p:txBody>
          </p:sp>
          <p:sp>
            <p:nvSpPr>
              <p:cNvPr id="5127" name="Line 1031"/>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endParaRPr lang="en-US"/>
              </a:p>
            </p:txBody>
          </p:sp>
          <p:sp>
            <p:nvSpPr>
              <p:cNvPr id="5128" name="Line 1032"/>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endParaRPr lang="en-US"/>
              </a:p>
            </p:txBody>
          </p:sp>
          <p:sp>
            <p:nvSpPr>
              <p:cNvPr id="5129" name="Line 1033"/>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endParaRPr lang="en-US"/>
              </a:p>
            </p:txBody>
          </p:sp>
          <p:sp>
            <p:nvSpPr>
              <p:cNvPr id="5130" name="Line 1034"/>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endParaRPr lang="en-US"/>
              </a:p>
            </p:txBody>
          </p:sp>
          <p:sp>
            <p:nvSpPr>
              <p:cNvPr id="5131" name="Line 1035"/>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endParaRPr lang="en-US"/>
              </a:p>
            </p:txBody>
          </p:sp>
          <p:sp>
            <p:nvSpPr>
              <p:cNvPr id="5132" name="Line 1036"/>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endParaRPr lang="en-US"/>
              </a:p>
            </p:txBody>
          </p:sp>
          <p:sp>
            <p:nvSpPr>
              <p:cNvPr id="5133" name="Line 1037"/>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endParaRPr lang="en-US"/>
              </a:p>
            </p:txBody>
          </p:sp>
          <p:sp>
            <p:nvSpPr>
              <p:cNvPr id="5134" name="Line 1038"/>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endParaRPr lang="en-US"/>
              </a:p>
            </p:txBody>
          </p:sp>
          <p:sp>
            <p:nvSpPr>
              <p:cNvPr id="5135" name="Line 1039"/>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endParaRPr lang="en-US"/>
              </a:p>
            </p:txBody>
          </p:sp>
          <p:sp>
            <p:nvSpPr>
              <p:cNvPr id="5136" name="Line 1040"/>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endParaRPr lang="en-US"/>
              </a:p>
            </p:txBody>
          </p:sp>
          <p:sp>
            <p:nvSpPr>
              <p:cNvPr id="5137" name="Line 1041"/>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endParaRPr lang="en-US"/>
              </a:p>
            </p:txBody>
          </p:sp>
          <p:sp>
            <p:nvSpPr>
              <p:cNvPr id="5138" name="Line 1042"/>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endParaRPr lang="en-US"/>
              </a:p>
            </p:txBody>
          </p:sp>
          <p:sp>
            <p:nvSpPr>
              <p:cNvPr id="5139" name="Line 1043"/>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endParaRPr lang="en-US"/>
              </a:p>
            </p:txBody>
          </p:sp>
          <p:sp>
            <p:nvSpPr>
              <p:cNvPr id="5140" name="Line 1044"/>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endParaRPr lang="en-US"/>
              </a:p>
            </p:txBody>
          </p:sp>
          <p:sp>
            <p:nvSpPr>
              <p:cNvPr id="5141" name="Line 1045"/>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endParaRPr lang="en-US"/>
              </a:p>
            </p:txBody>
          </p:sp>
          <p:sp>
            <p:nvSpPr>
              <p:cNvPr id="5142" name="Line 1046"/>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endParaRPr lang="en-US"/>
              </a:p>
            </p:txBody>
          </p:sp>
          <p:sp>
            <p:nvSpPr>
              <p:cNvPr id="5143" name="Line 1047"/>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endParaRPr lang="en-US"/>
              </a:p>
            </p:txBody>
          </p:sp>
          <p:sp>
            <p:nvSpPr>
              <p:cNvPr id="5144" name="Line 1048"/>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endParaRPr lang="en-US"/>
              </a:p>
            </p:txBody>
          </p:sp>
          <p:sp>
            <p:nvSpPr>
              <p:cNvPr id="5145" name="Line 1049"/>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endParaRPr lang="en-US"/>
              </a:p>
            </p:txBody>
          </p:sp>
          <p:sp>
            <p:nvSpPr>
              <p:cNvPr id="5146" name="Line 1050"/>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endParaRPr lang="en-US"/>
              </a:p>
            </p:txBody>
          </p:sp>
          <p:sp>
            <p:nvSpPr>
              <p:cNvPr id="5147" name="Line 1051"/>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endParaRPr lang="en-US"/>
              </a:p>
            </p:txBody>
          </p:sp>
          <p:sp>
            <p:nvSpPr>
              <p:cNvPr id="5148" name="Line 1052"/>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endParaRPr lang="en-US"/>
              </a:p>
            </p:txBody>
          </p:sp>
          <p:sp>
            <p:nvSpPr>
              <p:cNvPr id="5149" name="Line 1053"/>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endParaRPr lang="en-US"/>
              </a:p>
            </p:txBody>
          </p:sp>
          <p:sp>
            <p:nvSpPr>
              <p:cNvPr id="5150" name="Line 1054"/>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endParaRPr lang="en-US"/>
              </a:p>
            </p:txBody>
          </p:sp>
          <p:sp>
            <p:nvSpPr>
              <p:cNvPr id="5151" name="Line 1055"/>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endParaRPr lang="en-US"/>
              </a:p>
            </p:txBody>
          </p:sp>
          <p:sp>
            <p:nvSpPr>
              <p:cNvPr id="5152" name="Line 1056"/>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endParaRPr lang="en-US"/>
              </a:p>
            </p:txBody>
          </p:sp>
          <p:sp>
            <p:nvSpPr>
              <p:cNvPr id="5153" name="Line 1057"/>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endParaRPr lang="en-US"/>
              </a:p>
            </p:txBody>
          </p:sp>
          <p:sp>
            <p:nvSpPr>
              <p:cNvPr id="5154" name="Line 1058"/>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endParaRPr lang="en-US"/>
              </a:p>
            </p:txBody>
          </p:sp>
          <p:sp>
            <p:nvSpPr>
              <p:cNvPr id="5155" name="Line 1059"/>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endParaRPr lang="en-US"/>
              </a:p>
            </p:txBody>
          </p:sp>
          <p:sp>
            <p:nvSpPr>
              <p:cNvPr id="5156" name="Line 1060"/>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endParaRPr lang="en-US"/>
              </a:p>
            </p:txBody>
          </p:sp>
          <p:sp>
            <p:nvSpPr>
              <p:cNvPr id="5157" name="Line 1061"/>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endParaRPr lang="en-US"/>
              </a:p>
            </p:txBody>
          </p:sp>
          <p:sp>
            <p:nvSpPr>
              <p:cNvPr id="5158" name="Line 1062"/>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endParaRPr lang="en-US"/>
              </a:p>
            </p:txBody>
          </p:sp>
          <p:sp>
            <p:nvSpPr>
              <p:cNvPr id="5159" name="Line 1063"/>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endParaRPr lang="en-US"/>
              </a:p>
            </p:txBody>
          </p:sp>
          <p:sp>
            <p:nvSpPr>
              <p:cNvPr id="5160" name="Line 1064"/>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endParaRPr lang="en-US"/>
              </a:p>
            </p:txBody>
          </p:sp>
          <p:sp>
            <p:nvSpPr>
              <p:cNvPr id="5161" name="Line 1065"/>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endParaRPr lang="en-US"/>
              </a:p>
            </p:txBody>
          </p:sp>
          <p:sp>
            <p:nvSpPr>
              <p:cNvPr id="5162" name="Line 1066"/>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endParaRPr lang="en-US"/>
              </a:p>
            </p:txBody>
          </p:sp>
          <p:sp>
            <p:nvSpPr>
              <p:cNvPr id="5163" name="Line 1067"/>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endParaRPr lang="en-US"/>
              </a:p>
            </p:txBody>
          </p:sp>
          <p:sp>
            <p:nvSpPr>
              <p:cNvPr id="5164" name="Line 1068"/>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endParaRPr lang="en-US"/>
              </a:p>
            </p:txBody>
          </p:sp>
          <p:sp>
            <p:nvSpPr>
              <p:cNvPr id="5165" name="Line 1069"/>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endParaRPr lang="en-US"/>
              </a:p>
            </p:txBody>
          </p:sp>
          <p:sp>
            <p:nvSpPr>
              <p:cNvPr id="5166" name="Line 1070"/>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endParaRPr lang="en-US"/>
              </a:p>
            </p:txBody>
          </p:sp>
          <p:sp>
            <p:nvSpPr>
              <p:cNvPr id="5167" name="Line 1071"/>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endParaRPr lang="en-US"/>
              </a:p>
            </p:txBody>
          </p:sp>
          <p:sp>
            <p:nvSpPr>
              <p:cNvPr id="5168" name="Line 1072"/>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endParaRPr lang="en-US"/>
              </a:p>
            </p:txBody>
          </p:sp>
          <p:sp>
            <p:nvSpPr>
              <p:cNvPr id="5169" name="Line 1073"/>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endParaRPr lang="en-US"/>
              </a:p>
            </p:txBody>
          </p:sp>
          <p:sp>
            <p:nvSpPr>
              <p:cNvPr id="5170" name="Line 1074"/>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endParaRPr lang="en-US"/>
              </a:p>
            </p:txBody>
          </p:sp>
          <p:sp>
            <p:nvSpPr>
              <p:cNvPr id="5171" name="Line 1075"/>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endParaRPr lang="en-US"/>
              </a:p>
            </p:txBody>
          </p:sp>
          <p:sp>
            <p:nvSpPr>
              <p:cNvPr id="5172" name="Line 1076"/>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endParaRPr lang="en-US"/>
              </a:p>
            </p:txBody>
          </p:sp>
          <p:sp>
            <p:nvSpPr>
              <p:cNvPr id="5173" name="Line 1077"/>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endParaRPr lang="en-US"/>
              </a:p>
            </p:txBody>
          </p:sp>
          <p:sp>
            <p:nvSpPr>
              <p:cNvPr id="5174" name="Line 1078"/>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endParaRPr lang="en-US"/>
              </a:p>
            </p:txBody>
          </p:sp>
          <p:sp>
            <p:nvSpPr>
              <p:cNvPr id="5175" name="Line 1079"/>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endParaRPr lang="en-US"/>
              </a:p>
            </p:txBody>
          </p:sp>
          <p:sp>
            <p:nvSpPr>
              <p:cNvPr id="5176" name="Line 1080"/>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endParaRPr lang="en-US"/>
              </a:p>
            </p:txBody>
          </p:sp>
          <p:sp>
            <p:nvSpPr>
              <p:cNvPr id="5177" name="Line 1081"/>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endParaRPr lang="en-US"/>
              </a:p>
            </p:txBody>
          </p:sp>
          <p:sp>
            <p:nvSpPr>
              <p:cNvPr id="5178" name="Line 1082"/>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endParaRPr lang="en-US"/>
              </a:p>
            </p:txBody>
          </p:sp>
          <p:sp>
            <p:nvSpPr>
              <p:cNvPr id="5179" name="Line 1083"/>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endParaRPr lang="en-US"/>
              </a:p>
            </p:txBody>
          </p:sp>
          <p:sp>
            <p:nvSpPr>
              <p:cNvPr id="5180" name="Line 1084"/>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endParaRPr lang="en-US"/>
              </a:p>
            </p:txBody>
          </p:sp>
          <p:sp>
            <p:nvSpPr>
              <p:cNvPr id="5181" name="Line 1085"/>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endParaRPr lang="en-US"/>
              </a:p>
            </p:txBody>
          </p:sp>
          <p:sp>
            <p:nvSpPr>
              <p:cNvPr id="5182" name="Line 1086"/>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endParaRPr lang="en-US"/>
              </a:p>
            </p:txBody>
          </p:sp>
          <p:sp>
            <p:nvSpPr>
              <p:cNvPr id="5183" name="Line 1087"/>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endParaRPr lang="en-US"/>
              </a:p>
            </p:txBody>
          </p:sp>
          <p:sp>
            <p:nvSpPr>
              <p:cNvPr id="5184" name="Line 1088"/>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endParaRPr lang="en-US"/>
              </a:p>
            </p:txBody>
          </p:sp>
          <p:sp>
            <p:nvSpPr>
              <p:cNvPr id="5185" name="Line 1089"/>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endParaRPr lang="en-US"/>
              </a:p>
            </p:txBody>
          </p:sp>
          <p:sp>
            <p:nvSpPr>
              <p:cNvPr id="5186" name="Line 1090"/>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endParaRPr lang="en-US"/>
              </a:p>
            </p:txBody>
          </p:sp>
          <p:sp>
            <p:nvSpPr>
              <p:cNvPr id="5187" name="Line 1091"/>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endParaRPr lang="en-US"/>
              </a:p>
            </p:txBody>
          </p:sp>
          <p:sp>
            <p:nvSpPr>
              <p:cNvPr id="5188" name="Line 1092"/>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endParaRPr lang="en-US"/>
              </a:p>
            </p:txBody>
          </p:sp>
          <p:sp>
            <p:nvSpPr>
              <p:cNvPr id="5189" name="Line 1093"/>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endParaRPr lang="en-US"/>
              </a:p>
            </p:txBody>
          </p:sp>
          <p:sp>
            <p:nvSpPr>
              <p:cNvPr id="5190" name="Line 1094"/>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endParaRPr lang="en-US"/>
              </a:p>
            </p:txBody>
          </p:sp>
          <p:sp>
            <p:nvSpPr>
              <p:cNvPr id="5191" name="Line 1095"/>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endParaRPr lang="en-US"/>
              </a:p>
            </p:txBody>
          </p:sp>
          <p:sp>
            <p:nvSpPr>
              <p:cNvPr id="5192" name="Line 1096"/>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endParaRPr lang="en-US"/>
              </a:p>
            </p:txBody>
          </p:sp>
          <p:sp>
            <p:nvSpPr>
              <p:cNvPr id="5193" name="Line 1097"/>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endParaRPr lang="en-US"/>
              </a:p>
            </p:txBody>
          </p:sp>
          <p:sp>
            <p:nvSpPr>
              <p:cNvPr id="5194" name="Line 1098"/>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endParaRPr lang="en-US"/>
              </a:p>
            </p:txBody>
          </p:sp>
          <p:sp>
            <p:nvSpPr>
              <p:cNvPr id="5195" name="Line 1099"/>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endParaRPr lang="en-US"/>
              </a:p>
            </p:txBody>
          </p:sp>
          <p:sp>
            <p:nvSpPr>
              <p:cNvPr id="5196" name="Line 1100"/>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endParaRPr lang="en-US"/>
              </a:p>
            </p:txBody>
          </p:sp>
          <p:sp>
            <p:nvSpPr>
              <p:cNvPr id="5197" name="Line 1101"/>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endParaRPr lang="en-US"/>
              </a:p>
            </p:txBody>
          </p:sp>
          <p:sp>
            <p:nvSpPr>
              <p:cNvPr id="5198" name="Line 1102"/>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endParaRPr lang="en-US"/>
              </a:p>
            </p:txBody>
          </p:sp>
          <p:sp>
            <p:nvSpPr>
              <p:cNvPr id="5199" name="Line 1103"/>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endParaRPr lang="en-US"/>
              </a:p>
            </p:txBody>
          </p:sp>
          <p:sp>
            <p:nvSpPr>
              <p:cNvPr id="5200" name="Line 1104"/>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endParaRPr lang="en-US"/>
              </a:p>
            </p:txBody>
          </p:sp>
          <p:sp>
            <p:nvSpPr>
              <p:cNvPr id="5201" name="Line 1105"/>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endParaRPr lang="en-US"/>
              </a:p>
            </p:txBody>
          </p:sp>
          <p:sp>
            <p:nvSpPr>
              <p:cNvPr id="5202" name="Line 1106"/>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endParaRPr lang="en-US"/>
              </a:p>
            </p:txBody>
          </p:sp>
          <p:sp>
            <p:nvSpPr>
              <p:cNvPr id="5203" name="Line 1107"/>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endParaRPr lang="en-US"/>
              </a:p>
            </p:txBody>
          </p:sp>
          <p:sp>
            <p:nvSpPr>
              <p:cNvPr id="5204" name="Line 1108"/>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endParaRPr lang="en-US"/>
              </a:p>
            </p:txBody>
          </p:sp>
          <p:sp>
            <p:nvSpPr>
              <p:cNvPr id="5205" name="Line 1109"/>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endParaRPr lang="en-US"/>
              </a:p>
            </p:txBody>
          </p:sp>
          <p:sp>
            <p:nvSpPr>
              <p:cNvPr id="5206" name="Line 1110"/>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endParaRPr lang="en-US"/>
              </a:p>
            </p:txBody>
          </p:sp>
          <p:sp>
            <p:nvSpPr>
              <p:cNvPr id="5207" name="Line 1111"/>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endParaRPr lang="en-US"/>
              </a:p>
            </p:txBody>
          </p:sp>
          <p:sp>
            <p:nvSpPr>
              <p:cNvPr id="5208" name="Line 1112"/>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endParaRPr lang="en-US"/>
              </a:p>
            </p:txBody>
          </p:sp>
          <p:sp>
            <p:nvSpPr>
              <p:cNvPr id="5209" name="Line 1113"/>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endParaRPr lang="en-US"/>
              </a:p>
            </p:txBody>
          </p:sp>
          <p:sp>
            <p:nvSpPr>
              <p:cNvPr id="5210" name="Line 1114"/>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endParaRPr lang="en-US"/>
              </a:p>
            </p:txBody>
          </p:sp>
          <p:sp>
            <p:nvSpPr>
              <p:cNvPr id="5211" name="Line 1115"/>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endParaRPr lang="en-US"/>
              </a:p>
            </p:txBody>
          </p:sp>
          <p:sp>
            <p:nvSpPr>
              <p:cNvPr id="5212" name="Line 1116"/>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endParaRPr lang="en-US"/>
              </a:p>
            </p:txBody>
          </p:sp>
          <p:sp>
            <p:nvSpPr>
              <p:cNvPr id="5213" name="Line 1117"/>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endParaRPr lang="en-US"/>
              </a:p>
            </p:txBody>
          </p:sp>
          <p:sp>
            <p:nvSpPr>
              <p:cNvPr id="5214" name="Line 1118"/>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endParaRPr lang="en-US"/>
              </a:p>
            </p:txBody>
          </p:sp>
          <p:sp>
            <p:nvSpPr>
              <p:cNvPr id="5215" name="Line 1119"/>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endParaRPr lang="en-US"/>
              </a:p>
            </p:txBody>
          </p:sp>
          <p:sp>
            <p:nvSpPr>
              <p:cNvPr id="5216" name="Line 1120"/>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endParaRPr lang="en-US"/>
              </a:p>
            </p:txBody>
          </p:sp>
          <p:sp>
            <p:nvSpPr>
              <p:cNvPr id="5217" name="Line 1121"/>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endParaRPr lang="en-US"/>
              </a:p>
            </p:txBody>
          </p:sp>
          <p:sp>
            <p:nvSpPr>
              <p:cNvPr id="5218" name="Line 1122"/>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endParaRPr lang="en-US"/>
              </a:p>
            </p:txBody>
          </p:sp>
          <p:sp>
            <p:nvSpPr>
              <p:cNvPr id="5219" name="Line 1123"/>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endParaRPr lang="en-US"/>
              </a:p>
            </p:txBody>
          </p:sp>
          <p:sp>
            <p:nvSpPr>
              <p:cNvPr id="5220" name="Line 1124"/>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endParaRPr lang="en-US"/>
              </a:p>
            </p:txBody>
          </p:sp>
          <p:sp>
            <p:nvSpPr>
              <p:cNvPr id="5221" name="Line 1125"/>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endParaRPr lang="en-US"/>
              </a:p>
            </p:txBody>
          </p:sp>
          <p:sp>
            <p:nvSpPr>
              <p:cNvPr id="5222" name="Line 1126"/>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endParaRPr lang="en-US"/>
              </a:p>
            </p:txBody>
          </p:sp>
        </p:grpSp>
      </p:grpSp>
      <p:sp>
        <p:nvSpPr>
          <p:cNvPr id="5223" name="Rectangle 1127"/>
          <p:cNvSpPr>
            <a:spLocks noGrp="1" noChangeArrowheads="1"/>
          </p:cNvSpPr>
          <p:nvPr>
            <p:ph type="dt" sz="half" idx="2"/>
          </p:nvPr>
        </p:nvSpPr>
        <p:spPr>
          <a:xfrm>
            <a:off x="1387475" y="6357938"/>
            <a:ext cx="1905000" cy="457200"/>
          </a:xfrm>
        </p:spPr>
        <p:txBody>
          <a:bodyPr/>
          <a:lstStyle>
            <a:lvl1pPr>
              <a:defRPr/>
            </a:lvl1pPr>
          </a:lstStyle>
          <a:p>
            <a:endParaRPr lang="en-US"/>
          </a:p>
        </p:txBody>
      </p:sp>
      <p:sp>
        <p:nvSpPr>
          <p:cNvPr id="5224" name="Rectangle 1128"/>
          <p:cNvSpPr>
            <a:spLocks noGrp="1" noChangeArrowheads="1"/>
          </p:cNvSpPr>
          <p:nvPr>
            <p:ph type="ftr" sz="quarter" idx="3"/>
          </p:nvPr>
        </p:nvSpPr>
        <p:spPr>
          <a:xfrm>
            <a:off x="3722688" y="6357938"/>
            <a:ext cx="2271712" cy="457200"/>
          </a:xfrm>
        </p:spPr>
        <p:txBody>
          <a:bodyPr/>
          <a:lstStyle>
            <a:lvl1pPr>
              <a:defRPr/>
            </a:lvl1pPr>
          </a:lstStyle>
          <a:p>
            <a:endParaRPr lang="en-US"/>
          </a:p>
        </p:txBody>
      </p:sp>
      <p:sp>
        <p:nvSpPr>
          <p:cNvPr id="5225" name="Rectangle 1129"/>
          <p:cNvSpPr>
            <a:spLocks noGrp="1" noChangeArrowheads="1"/>
          </p:cNvSpPr>
          <p:nvPr>
            <p:ph type="sldNum" sz="quarter" idx="4"/>
          </p:nvPr>
        </p:nvSpPr>
        <p:spPr>
          <a:xfrm>
            <a:off x="6464300" y="6361113"/>
            <a:ext cx="1906588" cy="457200"/>
          </a:xfrm>
        </p:spPr>
        <p:txBody>
          <a:bodyPr/>
          <a:lstStyle>
            <a:lvl1pPr>
              <a:defRPr/>
            </a:lvl1pPr>
          </a:lstStyle>
          <a:p>
            <a:fld id="{57D6C992-25AA-44B3-BD84-0A6AAB93E74C}" type="slidenum">
              <a:rPr lang="en-US"/>
              <a:pPr/>
              <a:t>‹#›</a:t>
            </a:fld>
            <a:endParaRPr lang="en-US"/>
          </a:p>
        </p:txBody>
      </p:sp>
      <p:sp>
        <p:nvSpPr>
          <p:cNvPr id="5226" name="Rectangle 1130"/>
          <p:cNvSpPr>
            <a:spLocks noGrp="1" noChangeArrowheads="1"/>
          </p:cNvSpPr>
          <p:nvPr>
            <p:ph type="ctrTitle"/>
          </p:nvPr>
        </p:nvSpPr>
        <p:spPr>
          <a:xfrm>
            <a:off x="1169988" y="1046163"/>
            <a:ext cx="7380287" cy="1012825"/>
          </a:xfrm>
        </p:spPr>
        <p:txBody>
          <a:bodyPr/>
          <a:lstStyle>
            <a:lvl1pPr>
              <a:defRPr sz="4000"/>
            </a:lvl1pPr>
          </a:lstStyle>
          <a:p>
            <a:r>
              <a:rPr lang="en-US"/>
              <a:t>Click to edit Master title style</a:t>
            </a:r>
          </a:p>
        </p:txBody>
      </p:sp>
      <p:sp>
        <p:nvSpPr>
          <p:cNvPr id="5227" name="Rectangle 1131"/>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5228" name="Rectangle 1132"/>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a:endParaRPr kumimoji="1" lang="en-US"/>
          </a:p>
        </p:txBody>
      </p:sp>
      <p:sp>
        <p:nvSpPr>
          <p:cNvPr id="5229" name="Rectangle 1133"/>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a:endParaRPr kumimoji="1"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229"/>
                                        </p:tgtEl>
                                        <p:attrNameLst>
                                          <p:attrName>style.visibility</p:attrName>
                                        </p:attrNameLst>
                                      </p:cBhvr>
                                      <p:to>
                                        <p:strVal val="visible"/>
                                      </p:to>
                                    </p:set>
                                    <p:animEffect transition="in" filter="slide(fromLeft)">
                                      <p:cBhvr>
                                        <p:cTn id="7" dur="500"/>
                                        <p:tgtEl>
                                          <p:spTgt spid="522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228"/>
                                        </p:tgtEl>
                                        <p:attrNameLst>
                                          <p:attrName>style.visibility</p:attrName>
                                        </p:attrNameLst>
                                      </p:cBhvr>
                                      <p:to>
                                        <p:strVal val="visible"/>
                                      </p:to>
                                    </p:set>
                                    <p:animEffect transition="in" filter="slide(fromRight)">
                                      <p:cBhvr>
                                        <p:cTn id="11" dur="500"/>
                                        <p:tgtEl>
                                          <p:spTgt spid="5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8" grpId="0" animBg="1" autoUpdateAnimBg="0"/>
      <p:bldP spid="5229"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77FC13-78DE-4148-A88E-7568D45847E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0C5189-9414-4423-9069-97E36F5F4AC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endParaRPr lang="en-US"/>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09625" y="63738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32138" y="6376988"/>
            <a:ext cx="30861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9713" y="6376988"/>
            <a:ext cx="2193925" cy="457200"/>
          </a:xfrm>
        </p:spPr>
        <p:txBody>
          <a:bodyPr/>
          <a:lstStyle>
            <a:lvl1pPr>
              <a:defRPr/>
            </a:lvl1pPr>
          </a:lstStyle>
          <a:p>
            <a:fld id="{6A6467F1-91F2-470D-8664-D7A158BEEEA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endParaRPr lang="en-US"/>
          </a:p>
        </p:txBody>
      </p:sp>
      <p:sp>
        <p:nvSpPr>
          <p:cNvPr id="5" name="Date Placeholder 4"/>
          <p:cNvSpPr>
            <a:spLocks noGrp="1"/>
          </p:cNvSpPr>
          <p:nvPr>
            <p:ph type="dt" sz="half" idx="10"/>
          </p:nvPr>
        </p:nvSpPr>
        <p:spPr>
          <a:xfrm>
            <a:off x="809625" y="63738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32138" y="6376988"/>
            <a:ext cx="30861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9713" y="6376988"/>
            <a:ext cx="2193925" cy="457200"/>
          </a:xfrm>
        </p:spPr>
        <p:txBody>
          <a:bodyPr/>
          <a:lstStyle>
            <a:lvl1pPr>
              <a:defRPr/>
            </a:lvl1pPr>
          </a:lstStyle>
          <a:p>
            <a:fld id="{34619363-1959-40C7-8309-1C14762A90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E4AE7A-A7E2-4906-9E43-CD06C2F6777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E6F6F3-A791-4E28-A9D7-91878B475BE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910832-E697-4F82-AF08-281FAA21CA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1557132-F879-4C00-9AA8-2A04EF39BA0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22FDCB-8384-4FDB-A5C2-3FEB6ADE5D3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5F25F2-E70C-4452-88DA-BC1137A535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75C230-7AA1-4406-BA6E-06DF382C5BB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9A4B76-3591-4E33-8748-71A05A5BC0A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8263"/>
            <a:ext cx="8915400" cy="6713537"/>
            <a:chOff x="0" y="43"/>
            <a:chExt cx="5616" cy="4229"/>
          </a:xfrm>
        </p:grpSpPr>
        <p:grpSp>
          <p:nvGrpSpPr>
            <p:cNvPr id="4099" name="Group 3"/>
            <p:cNvGrpSpPr>
              <a:grpSpLocks/>
            </p:cNvGrpSpPr>
            <p:nvPr userDrawn="1"/>
          </p:nvGrpSpPr>
          <p:grpSpPr bwMode="auto">
            <a:xfrm>
              <a:off x="0" y="43"/>
              <a:ext cx="408" cy="4229"/>
              <a:chOff x="0" y="43"/>
              <a:chExt cx="5760" cy="4229"/>
            </a:xfrm>
          </p:grpSpPr>
          <p:sp>
            <p:nvSpPr>
              <p:cNvPr id="4100"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endParaRPr lang="en-US"/>
              </a:p>
            </p:txBody>
          </p:sp>
          <p:sp>
            <p:nvSpPr>
              <p:cNvPr id="4101"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endParaRPr lang="en-US"/>
              </a:p>
            </p:txBody>
          </p:sp>
          <p:sp>
            <p:nvSpPr>
              <p:cNvPr id="4102"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endParaRPr lang="en-US"/>
              </a:p>
            </p:txBody>
          </p:sp>
          <p:sp>
            <p:nvSpPr>
              <p:cNvPr id="4103"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endParaRPr lang="en-US"/>
              </a:p>
            </p:txBody>
          </p:sp>
          <p:sp>
            <p:nvSpPr>
              <p:cNvPr id="4104"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endParaRPr lang="en-US"/>
              </a:p>
            </p:txBody>
          </p:sp>
          <p:sp>
            <p:nvSpPr>
              <p:cNvPr id="4105"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endParaRPr lang="en-US"/>
              </a:p>
            </p:txBody>
          </p:sp>
          <p:sp>
            <p:nvSpPr>
              <p:cNvPr id="4106"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endParaRPr lang="en-US"/>
              </a:p>
            </p:txBody>
          </p:sp>
          <p:sp>
            <p:nvSpPr>
              <p:cNvPr id="4107"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endParaRPr lang="en-US"/>
              </a:p>
            </p:txBody>
          </p:sp>
          <p:sp>
            <p:nvSpPr>
              <p:cNvPr id="4108"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endParaRPr lang="en-US"/>
              </a:p>
            </p:txBody>
          </p:sp>
          <p:sp>
            <p:nvSpPr>
              <p:cNvPr id="4109"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endParaRPr lang="en-US"/>
              </a:p>
            </p:txBody>
          </p:sp>
          <p:sp>
            <p:nvSpPr>
              <p:cNvPr id="4110"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endParaRPr lang="en-US"/>
              </a:p>
            </p:txBody>
          </p:sp>
          <p:sp>
            <p:nvSpPr>
              <p:cNvPr id="4111"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endParaRPr lang="en-US"/>
              </a:p>
            </p:txBody>
          </p:sp>
          <p:sp>
            <p:nvSpPr>
              <p:cNvPr id="4112"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endParaRPr lang="en-US"/>
              </a:p>
            </p:txBody>
          </p:sp>
          <p:sp>
            <p:nvSpPr>
              <p:cNvPr id="4113"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endParaRPr lang="en-US"/>
              </a:p>
            </p:txBody>
          </p:sp>
          <p:sp>
            <p:nvSpPr>
              <p:cNvPr id="4114"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endParaRPr lang="en-US"/>
              </a:p>
            </p:txBody>
          </p:sp>
          <p:sp>
            <p:nvSpPr>
              <p:cNvPr id="4115"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endParaRPr lang="en-US"/>
              </a:p>
            </p:txBody>
          </p:sp>
          <p:sp>
            <p:nvSpPr>
              <p:cNvPr id="4116"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endParaRPr lang="en-US"/>
              </a:p>
            </p:txBody>
          </p:sp>
          <p:sp>
            <p:nvSpPr>
              <p:cNvPr id="4117"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endParaRPr lang="en-US"/>
              </a:p>
            </p:txBody>
          </p:sp>
          <p:sp>
            <p:nvSpPr>
              <p:cNvPr id="4118"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endParaRPr lang="en-US"/>
              </a:p>
            </p:txBody>
          </p:sp>
          <p:sp>
            <p:nvSpPr>
              <p:cNvPr id="4119"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endParaRPr lang="en-US"/>
              </a:p>
            </p:txBody>
          </p:sp>
          <p:sp>
            <p:nvSpPr>
              <p:cNvPr id="4120"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endParaRPr lang="en-US"/>
              </a:p>
            </p:txBody>
          </p:sp>
          <p:sp>
            <p:nvSpPr>
              <p:cNvPr id="4121"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endParaRPr lang="en-US"/>
              </a:p>
            </p:txBody>
          </p:sp>
          <p:sp>
            <p:nvSpPr>
              <p:cNvPr id="4122"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endParaRPr lang="en-US"/>
              </a:p>
            </p:txBody>
          </p:sp>
          <p:sp>
            <p:nvSpPr>
              <p:cNvPr id="4123"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endParaRPr lang="en-US"/>
              </a:p>
            </p:txBody>
          </p:sp>
          <p:sp>
            <p:nvSpPr>
              <p:cNvPr id="4124"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endParaRPr lang="en-US"/>
              </a:p>
            </p:txBody>
          </p:sp>
          <p:sp>
            <p:nvSpPr>
              <p:cNvPr id="4125"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endParaRPr lang="en-US"/>
              </a:p>
            </p:txBody>
          </p:sp>
          <p:sp>
            <p:nvSpPr>
              <p:cNvPr id="4126"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endParaRPr lang="en-US"/>
              </a:p>
            </p:txBody>
          </p:sp>
          <p:sp>
            <p:nvSpPr>
              <p:cNvPr id="4127"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endParaRPr lang="en-US"/>
              </a:p>
            </p:txBody>
          </p:sp>
          <p:sp>
            <p:nvSpPr>
              <p:cNvPr id="4128"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endParaRPr lang="en-US"/>
              </a:p>
            </p:txBody>
          </p:sp>
          <p:sp>
            <p:nvSpPr>
              <p:cNvPr id="4129"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endParaRPr lang="en-US"/>
              </a:p>
            </p:txBody>
          </p:sp>
          <p:sp>
            <p:nvSpPr>
              <p:cNvPr id="4130"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endParaRPr lang="en-US"/>
              </a:p>
            </p:txBody>
          </p:sp>
          <p:sp>
            <p:nvSpPr>
              <p:cNvPr id="4131"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endParaRPr lang="en-US"/>
              </a:p>
            </p:txBody>
          </p:sp>
          <p:sp>
            <p:nvSpPr>
              <p:cNvPr id="4132"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endParaRPr lang="en-US"/>
              </a:p>
            </p:txBody>
          </p:sp>
          <p:sp>
            <p:nvSpPr>
              <p:cNvPr id="4133"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endParaRPr lang="en-US"/>
              </a:p>
            </p:txBody>
          </p:sp>
          <p:sp>
            <p:nvSpPr>
              <p:cNvPr id="4134"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endParaRPr lang="en-US"/>
              </a:p>
            </p:txBody>
          </p:sp>
          <p:sp>
            <p:nvSpPr>
              <p:cNvPr id="4135"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endParaRPr lang="en-US"/>
              </a:p>
            </p:txBody>
          </p:sp>
          <p:sp>
            <p:nvSpPr>
              <p:cNvPr id="4136"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endParaRPr lang="en-US"/>
              </a:p>
            </p:txBody>
          </p:sp>
          <p:sp>
            <p:nvSpPr>
              <p:cNvPr id="4137"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endParaRPr lang="en-US"/>
              </a:p>
            </p:txBody>
          </p:sp>
          <p:sp>
            <p:nvSpPr>
              <p:cNvPr id="4138"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endParaRPr lang="en-US"/>
              </a:p>
            </p:txBody>
          </p:sp>
          <p:sp>
            <p:nvSpPr>
              <p:cNvPr id="4139"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endParaRPr lang="en-US"/>
              </a:p>
            </p:txBody>
          </p:sp>
          <p:sp>
            <p:nvSpPr>
              <p:cNvPr id="4140"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endParaRPr lang="en-US"/>
              </a:p>
            </p:txBody>
          </p:sp>
          <p:sp>
            <p:nvSpPr>
              <p:cNvPr id="4141"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endParaRPr lang="en-US"/>
              </a:p>
            </p:txBody>
          </p:sp>
          <p:sp>
            <p:nvSpPr>
              <p:cNvPr id="4142"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endParaRPr lang="en-US"/>
              </a:p>
            </p:txBody>
          </p:sp>
          <p:sp>
            <p:nvSpPr>
              <p:cNvPr id="4143"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endParaRPr lang="en-US"/>
              </a:p>
            </p:txBody>
          </p:sp>
          <p:sp>
            <p:nvSpPr>
              <p:cNvPr id="4144"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endParaRPr lang="en-US"/>
              </a:p>
            </p:txBody>
          </p:sp>
          <p:sp>
            <p:nvSpPr>
              <p:cNvPr id="4145"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endParaRPr lang="en-US"/>
              </a:p>
            </p:txBody>
          </p:sp>
          <p:sp>
            <p:nvSpPr>
              <p:cNvPr id="4146"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endParaRPr lang="en-US"/>
              </a:p>
            </p:txBody>
          </p:sp>
          <p:sp>
            <p:nvSpPr>
              <p:cNvPr id="4147"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endParaRPr lang="en-US"/>
              </a:p>
            </p:txBody>
          </p:sp>
          <p:sp>
            <p:nvSpPr>
              <p:cNvPr id="4148"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endParaRPr lang="en-US"/>
              </a:p>
            </p:txBody>
          </p:sp>
          <p:sp>
            <p:nvSpPr>
              <p:cNvPr id="4149"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endParaRPr lang="en-US"/>
              </a:p>
            </p:txBody>
          </p:sp>
          <p:sp>
            <p:nvSpPr>
              <p:cNvPr id="4150"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endParaRPr lang="en-US"/>
              </a:p>
            </p:txBody>
          </p:sp>
          <p:sp>
            <p:nvSpPr>
              <p:cNvPr id="4151"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endParaRPr lang="en-US"/>
              </a:p>
            </p:txBody>
          </p:sp>
          <p:sp>
            <p:nvSpPr>
              <p:cNvPr id="4152"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endParaRPr lang="en-US"/>
              </a:p>
            </p:txBody>
          </p:sp>
          <p:sp>
            <p:nvSpPr>
              <p:cNvPr id="4153"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endParaRPr lang="en-US"/>
              </a:p>
            </p:txBody>
          </p:sp>
          <p:sp>
            <p:nvSpPr>
              <p:cNvPr id="4154"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endParaRPr lang="en-US"/>
              </a:p>
            </p:txBody>
          </p:sp>
          <p:sp>
            <p:nvSpPr>
              <p:cNvPr id="4155"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endParaRPr lang="en-US"/>
              </a:p>
            </p:txBody>
          </p:sp>
          <p:sp>
            <p:nvSpPr>
              <p:cNvPr id="4156"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endParaRPr lang="en-US"/>
              </a:p>
            </p:txBody>
          </p:sp>
          <p:sp>
            <p:nvSpPr>
              <p:cNvPr id="4157"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endParaRPr lang="en-US"/>
              </a:p>
            </p:txBody>
          </p:sp>
          <p:sp>
            <p:nvSpPr>
              <p:cNvPr id="4158"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endParaRPr lang="en-US"/>
              </a:p>
            </p:txBody>
          </p:sp>
          <p:sp>
            <p:nvSpPr>
              <p:cNvPr id="4159"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endParaRPr lang="en-US"/>
              </a:p>
            </p:txBody>
          </p:sp>
          <p:sp>
            <p:nvSpPr>
              <p:cNvPr id="4160"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endParaRPr lang="en-US"/>
              </a:p>
            </p:txBody>
          </p:sp>
          <p:sp>
            <p:nvSpPr>
              <p:cNvPr id="4161"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endParaRPr lang="en-US"/>
              </a:p>
            </p:txBody>
          </p:sp>
          <p:sp>
            <p:nvSpPr>
              <p:cNvPr id="4162"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endParaRPr lang="en-US"/>
              </a:p>
            </p:txBody>
          </p:sp>
          <p:sp>
            <p:nvSpPr>
              <p:cNvPr id="4163"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endParaRPr lang="en-US"/>
              </a:p>
            </p:txBody>
          </p:sp>
          <p:sp>
            <p:nvSpPr>
              <p:cNvPr id="4164"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endParaRPr lang="en-US"/>
              </a:p>
            </p:txBody>
          </p:sp>
          <p:sp>
            <p:nvSpPr>
              <p:cNvPr id="4165"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endParaRPr lang="en-US"/>
              </a:p>
            </p:txBody>
          </p:sp>
          <p:sp>
            <p:nvSpPr>
              <p:cNvPr id="4166"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endParaRPr lang="en-US"/>
              </a:p>
            </p:txBody>
          </p:sp>
          <p:sp>
            <p:nvSpPr>
              <p:cNvPr id="4167"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endParaRPr lang="en-US"/>
              </a:p>
            </p:txBody>
          </p:sp>
          <p:sp>
            <p:nvSpPr>
              <p:cNvPr id="4168"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endParaRPr lang="en-US"/>
              </a:p>
            </p:txBody>
          </p:sp>
          <p:sp>
            <p:nvSpPr>
              <p:cNvPr id="4169"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endParaRPr lang="en-US"/>
              </a:p>
            </p:txBody>
          </p:sp>
          <p:sp>
            <p:nvSpPr>
              <p:cNvPr id="4170"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endParaRPr lang="en-US"/>
              </a:p>
            </p:txBody>
          </p:sp>
          <p:sp>
            <p:nvSpPr>
              <p:cNvPr id="4171"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endParaRPr lang="en-US"/>
              </a:p>
            </p:txBody>
          </p:sp>
          <p:sp>
            <p:nvSpPr>
              <p:cNvPr id="4172"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endParaRPr lang="en-US"/>
              </a:p>
            </p:txBody>
          </p:sp>
          <p:sp>
            <p:nvSpPr>
              <p:cNvPr id="4173"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endParaRPr lang="en-US"/>
              </a:p>
            </p:txBody>
          </p:sp>
          <p:sp>
            <p:nvSpPr>
              <p:cNvPr id="4174"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endParaRPr lang="en-US"/>
              </a:p>
            </p:txBody>
          </p:sp>
          <p:sp>
            <p:nvSpPr>
              <p:cNvPr id="4175"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endParaRPr lang="en-US"/>
              </a:p>
            </p:txBody>
          </p:sp>
          <p:sp>
            <p:nvSpPr>
              <p:cNvPr id="4176"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endParaRPr lang="en-US"/>
              </a:p>
            </p:txBody>
          </p:sp>
          <p:sp>
            <p:nvSpPr>
              <p:cNvPr id="4177"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endParaRPr lang="en-US"/>
              </a:p>
            </p:txBody>
          </p:sp>
          <p:sp>
            <p:nvSpPr>
              <p:cNvPr id="4178"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endParaRPr lang="en-US"/>
              </a:p>
            </p:txBody>
          </p:sp>
          <p:sp>
            <p:nvSpPr>
              <p:cNvPr id="4179"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endParaRPr lang="en-US"/>
              </a:p>
            </p:txBody>
          </p:sp>
          <p:sp>
            <p:nvSpPr>
              <p:cNvPr id="4180"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endParaRPr lang="en-US"/>
              </a:p>
            </p:txBody>
          </p:sp>
          <p:sp>
            <p:nvSpPr>
              <p:cNvPr id="4181"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endParaRPr lang="en-US"/>
              </a:p>
            </p:txBody>
          </p:sp>
          <p:sp>
            <p:nvSpPr>
              <p:cNvPr id="4182"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endParaRPr lang="en-US"/>
              </a:p>
            </p:txBody>
          </p:sp>
          <p:sp>
            <p:nvSpPr>
              <p:cNvPr id="4183"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endParaRPr lang="en-US"/>
              </a:p>
            </p:txBody>
          </p:sp>
          <p:sp>
            <p:nvSpPr>
              <p:cNvPr id="4184"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endParaRPr lang="en-US"/>
              </a:p>
            </p:txBody>
          </p:sp>
          <p:sp>
            <p:nvSpPr>
              <p:cNvPr id="4185"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endParaRPr lang="en-US"/>
              </a:p>
            </p:txBody>
          </p:sp>
          <p:sp>
            <p:nvSpPr>
              <p:cNvPr id="4186"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endParaRPr lang="en-US"/>
              </a:p>
            </p:txBody>
          </p:sp>
          <p:sp>
            <p:nvSpPr>
              <p:cNvPr id="4187"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endParaRPr lang="en-US"/>
              </a:p>
            </p:txBody>
          </p:sp>
          <p:sp>
            <p:nvSpPr>
              <p:cNvPr id="4188"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endParaRPr lang="en-US"/>
              </a:p>
            </p:txBody>
          </p:sp>
          <p:sp>
            <p:nvSpPr>
              <p:cNvPr id="4189"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endParaRPr lang="en-US"/>
              </a:p>
            </p:txBody>
          </p:sp>
          <p:sp>
            <p:nvSpPr>
              <p:cNvPr id="4190"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endParaRPr lang="en-US"/>
              </a:p>
            </p:txBody>
          </p:sp>
          <p:sp>
            <p:nvSpPr>
              <p:cNvPr id="4191"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endParaRPr lang="en-US"/>
              </a:p>
            </p:txBody>
          </p:sp>
          <p:sp>
            <p:nvSpPr>
              <p:cNvPr id="4192"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endParaRPr lang="en-US"/>
              </a:p>
            </p:txBody>
          </p:sp>
          <p:sp>
            <p:nvSpPr>
              <p:cNvPr id="4193"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endParaRPr lang="en-US"/>
              </a:p>
            </p:txBody>
          </p:sp>
          <p:sp>
            <p:nvSpPr>
              <p:cNvPr id="4194"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endParaRPr lang="en-US"/>
              </a:p>
            </p:txBody>
          </p:sp>
          <p:sp>
            <p:nvSpPr>
              <p:cNvPr id="4195"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endParaRPr lang="en-US"/>
              </a:p>
            </p:txBody>
          </p:sp>
          <p:sp>
            <p:nvSpPr>
              <p:cNvPr id="4196"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endParaRPr lang="en-US"/>
              </a:p>
            </p:txBody>
          </p:sp>
          <p:sp>
            <p:nvSpPr>
              <p:cNvPr id="4197"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endParaRPr lang="en-US"/>
              </a:p>
            </p:txBody>
          </p:sp>
        </p:grpSp>
        <p:grpSp>
          <p:nvGrpSpPr>
            <p:cNvPr id="4198" name="Group 102"/>
            <p:cNvGrpSpPr>
              <a:grpSpLocks/>
            </p:cNvGrpSpPr>
            <p:nvPr userDrawn="1"/>
          </p:nvGrpSpPr>
          <p:grpSpPr bwMode="auto">
            <a:xfrm>
              <a:off x="400" y="205"/>
              <a:ext cx="5216" cy="1123"/>
              <a:chOff x="400" y="205"/>
              <a:chExt cx="5216" cy="1123"/>
            </a:xfrm>
          </p:grpSpPr>
          <p:sp>
            <p:nvSpPr>
              <p:cNvPr id="4199"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endParaRPr lang="en-US"/>
              </a:p>
            </p:txBody>
          </p:sp>
          <p:sp>
            <p:nvSpPr>
              <p:cNvPr id="4200"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endParaRPr lang="en-US"/>
              </a:p>
            </p:txBody>
          </p:sp>
          <p:sp>
            <p:nvSpPr>
              <p:cNvPr id="4201"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endParaRPr lang="en-US"/>
              </a:p>
            </p:txBody>
          </p:sp>
          <p:sp>
            <p:nvSpPr>
              <p:cNvPr id="4202"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endParaRPr lang="en-US"/>
              </a:p>
            </p:txBody>
          </p:sp>
        </p:grpSp>
      </p:grpSp>
      <p:sp>
        <p:nvSpPr>
          <p:cNvPr id="4203"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4"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defRPr>
            </a:lvl1pPr>
          </a:lstStyle>
          <a:p>
            <a:endParaRPr lang="en-US"/>
          </a:p>
        </p:txBody>
      </p:sp>
      <p:sp>
        <p:nvSpPr>
          <p:cNvPr id="4205"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defRPr>
            </a:lvl1pPr>
          </a:lstStyle>
          <a:p>
            <a:endParaRPr lang="en-US"/>
          </a:p>
        </p:txBody>
      </p:sp>
      <p:sp>
        <p:nvSpPr>
          <p:cNvPr id="4206"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defRPr>
            </a:lvl1pPr>
          </a:lstStyle>
          <a:p>
            <a:fld id="{A54272F8-1F69-4E29-A45B-1B43C174FEBE}" type="slidenum">
              <a:rPr lang="en-US"/>
              <a:pPr/>
              <a:t>‹#›</a:t>
            </a:fld>
            <a:endParaRPr lang="en-US"/>
          </a:p>
        </p:txBody>
      </p:sp>
      <p:sp>
        <p:nvSpPr>
          <p:cNvPr id="4207" name="Rectangle 111"/>
          <p:cNvSpPr>
            <a:spLocks noGrp="1" noChangeArrowheads="1"/>
          </p:cNvSpPr>
          <p:nvPr>
            <p:ph type="title"/>
          </p:nvPr>
        </p:nvSpPr>
        <p:spPr bwMode="auto">
          <a:xfrm>
            <a:off x="1371600" y="609600"/>
            <a:ext cx="73787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lnSpc>
          <a:spcPct val="85000"/>
        </a:lnSpc>
        <a:spcBef>
          <a:spcPct val="0"/>
        </a:spcBef>
        <a:spcAft>
          <a:spcPct val="0"/>
        </a:spcAft>
        <a:defRPr sz="4400">
          <a:solidFill>
            <a:schemeClr val="tx2"/>
          </a:solidFill>
          <a:latin typeface="+mj-lt"/>
          <a:ea typeface="+mj-ea"/>
          <a:cs typeface="+mj-cs"/>
        </a:defRPr>
      </a:lvl1pPr>
      <a:lvl2pPr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2pPr>
      <a:lvl3pPr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3pPr>
      <a:lvl4pPr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4pPr>
      <a:lvl5pPr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fontAlgn="base">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fontAlgn="base">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upload.wikimedia.org/wikipedia/commons/1/17/Yin_yang.svg"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028"/>
          <p:cNvSpPr>
            <a:spLocks noGrp="1" noChangeArrowheads="1"/>
          </p:cNvSpPr>
          <p:nvPr>
            <p:ph type="ctrTitle"/>
          </p:nvPr>
        </p:nvSpPr>
        <p:spPr>
          <a:xfrm>
            <a:off x="1169988" y="1046163"/>
            <a:ext cx="7364412" cy="1239837"/>
          </a:xfrm>
        </p:spPr>
        <p:txBody>
          <a:bodyPr/>
          <a:lstStyle/>
          <a:p>
            <a:r>
              <a:rPr lang="en-US" sz="4400" b="1">
                <a:latin typeface="Bradley Hand ITC" pitchFamily="66" charset="0"/>
              </a:rPr>
              <a:t>Indus River Valley</a:t>
            </a:r>
            <a:endParaRPr lang="en-US" sz="4400" b="1"/>
          </a:p>
        </p:txBody>
      </p:sp>
      <p:sp>
        <p:nvSpPr>
          <p:cNvPr id="2053" name="Rectangle 1029"/>
          <p:cNvSpPr>
            <a:spLocks noGrp="1" noChangeArrowheads="1"/>
          </p:cNvSpPr>
          <p:nvPr>
            <p:ph type="subTitle" idx="1"/>
          </p:nvPr>
        </p:nvSpPr>
        <p:spPr>
          <a:xfrm>
            <a:off x="6400800" y="5715000"/>
            <a:ext cx="2395538" cy="582613"/>
          </a:xfrm>
        </p:spPr>
        <p:txBody>
          <a:bodyPr/>
          <a:lstStyle/>
          <a:p>
            <a:r>
              <a:rPr lang="en-US" dirty="0" smtClean="0"/>
              <a:t>Mrs. </a:t>
            </a:r>
            <a:r>
              <a:rPr lang="en-US" smtClean="0"/>
              <a:t>McKay</a:t>
            </a:r>
            <a:endParaRPr lang="en-US" dirty="0"/>
          </a:p>
        </p:txBody>
      </p:sp>
      <p:pic>
        <p:nvPicPr>
          <p:cNvPr id="2055" name="Picture 1031" descr="http://www.frontiernet.net/~mblow/images/thematic%20images/mapindus.gif"/>
          <p:cNvPicPr>
            <a:picLocks noChangeAspect="1" noChangeArrowheads="1"/>
          </p:cNvPicPr>
          <p:nvPr/>
        </p:nvPicPr>
        <p:blipFill>
          <a:blip r:embed="rId2" cstate="print"/>
          <a:srcRect/>
          <a:stretch>
            <a:fillRect/>
          </a:stretch>
        </p:blipFill>
        <p:spPr bwMode="auto">
          <a:xfrm>
            <a:off x="2590800" y="2438400"/>
            <a:ext cx="4300538" cy="31940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r>
              <a:rPr lang="en-US"/>
              <a:t>Himalayan Mountains</a:t>
            </a:r>
          </a:p>
        </p:txBody>
      </p:sp>
      <p:sp>
        <p:nvSpPr>
          <p:cNvPr id="10247" name="Rectangle 7"/>
          <p:cNvSpPr>
            <a:spLocks noGrp="1" noChangeArrowheads="1"/>
          </p:cNvSpPr>
          <p:nvPr>
            <p:ph type="body" sz="half" idx="1"/>
          </p:nvPr>
        </p:nvSpPr>
        <p:spPr>
          <a:xfrm>
            <a:off x="809625" y="2214563"/>
            <a:ext cx="4143375" cy="3881437"/>
          </a:xfrm>
        </p:spPr>
        <p:txBody>
          <a:bodyPr/>
          <a:lstStyle/>
          <a:p>
            <a:pPr>
              <a:lnSpc>
                <a:spcPct val="90000"/>
              </a:lnSpc>
            </a:pPr>
            <a:r>
              <a:rPr lang="en-US" sz="2400"/>
              <a:t>This peninsula is surrounded on the north and northwest by huge mountains, the      </a:t>
            </a:r>
            <a:r>
              <a:rPr lang="en-US" sz="2400" b="1" u="sng">
                <a:solidFill>
                  <a:schemeClr val="folHlink"/>
                </a:solidFill>
              </a:rPr>
              <a:t>Himalayan Mountains</a:t>
            </a:r>
            <a:r>
              <a:rPr lang="en-US" sz="2400"/>
              <a:t>. </a:t>
            </a:r>
          </a:p>
          <a:p>
            <a:pPr>
              <a:lnSpc>
                <a:spcPct val="90000"/>
              </a:lnSpc>
            </a:pPr>
            <a:r>
              <a:rPr lang="en-US" sz="2400"/>
              <a:t>This has often limited India's contact with other cultures.  This is known as </a:t>
            </a:r>
            <a:r>
              <a:rPr lang="en-US" sz="2400" b="1" u="sng">
                <a:solidFill>
                  <a:schemeClr val="folHlink"/>
                </a:solidFill>
              </a:rPr>
              <a:t>cultural isolation</a:t>
            </a:r>
            <a:r>
              <a:rPr lang="en-US" sz="2400"/>
              <a:t>.</a:t>
            </a:r>
          </a:p>
          <a:p>
            <a:pPr>
              <a:lnSpc>
                <a:spcPct val="90000"/>
              </a:lnSpc>
            </a:pPr>
            <a:r>
              <a:rPr lang="en-US" sz="2400" b="1"/>
              <a:t>You decide!</a:t>
            </a:r>
            <a:r>
              <a:rPr lang="en-US" sz="2400"/>
              <a:t>  How would isolation impact the people on Ancient Indus?</a:t>
            </a:r>
          </a:p>
        </p:txBody>
      </p:sp>
      <p:pic>
        <p:nvPicPr>
          <p:cNvPr id="10248" name="Picture 8"/>
          <p:cNvPicPr>
            <a:picLocks noChangeAspect="1" noChangeArrowheads="1"/>
          </p:cNvPicPr>
          <p:nvPr>
            <p:ph type="clipArt" sz="half" idx="2"/>
          </p:nvPr>
        </p:nvPicPr>
        <p:blipFill>
          <a:blip r:embed="rId2" cstate="print"/>
          <a:srcRect/>
          <a:stretch>
            <a:fillRect/>
          </a:stretch>
        </p:blipFill>
        <p:spPr>
          <a:xfrm>
            <a:off x="4572000" y="2214563"/>
            <a:ext cx="4195763" cy="3881437"/>
          </a:xfrm>
        </p:spPr>
      </p:pic>
      <p:pic>
        <p:nvPicPr>
          <p:cNvPr id="10249" name="Picture 9" descr="http://www.tokyo.afosr.af.mil/Pictures/India%20map.jpg"/>
          <p:cNvPicPr>
            <a:picLocks noChangeAspect="1" noChangeArrowheads="1"/>
          </p:cNvPicPr>
          <p:nvPr/>
        </p:nvPicPr>
        <p:blipFill>
          <a:blip r:embed="rId3" cstate="print"/>
          <a:srcRect/>
          <a:stretch>
            <a:fillRect/>
          </a:stretch>
        </p:blipFill>
        <p:spPr bwMode="auto">
          <a:xfrm>
            <a:off x="304800" y="609600"/>
            <a:ext cx="1136650" cy="1189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wipe(up)">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wipe(up)">
                                      <p:cBhvr>
                                        <p:cTn id="12" dur="500"/>
                                        <p:tgtEl>
                                          <p:spTgt spid="10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wipe(up)">
                                      <p:cBhvr>
                                        <p:cTn id="17" dur="500"/>
                                        <p:tgtEl>
                                          <p:spTgt spid="102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NSO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7" name="Text Box 3"/>
          <p:cNvSpPr txBox="1">
            <a:spLocks noChangeArrowheads="1"/>
          </p:cNvSpPr>
          <p:nvPr/>
        </p:nvSpPr>
        <p:spPr bwMode="auto">
          <a:xfrm>
            <a:off x="228600" y="228600"/>
            <a:ext cx="8686800" cy="1431925"/>
          </a:xfrm>
          <a:prstGeom prst="rect">
            <a:avLst/>
          </a:prstGeom>
          <a:noFill/>
          <a:ln w="9525">
            <a:noFill/>
            <a:miter lim="800000"/>
            <a:headEnd/>
            <a:tailEnd/>
          </a:ln>
          <a:effectLst/>
        </p:spPr>
        <p:txBody>
          <a:bodyPr>
            <a:spAutoFit/>
          </a:bodyPr>
          <a:lstStyle/>
          <a:p>
            <a:pPr algn="ctr">
              <a:buFont typeface="Wingdings" pitchFamily="2" charset="2"/>
              <a:buNone/>
            </a:pPr>
            <a:r>
              <a:rPr lang="en-US" sz="2200" b="1">
                <a:solidFill>
                  <a:schemeClr val="bg1"/>
                </a:solidFill>
                <a:latin typeface="Arial" charset="0"/>
              </a:rPr>
              <a:t>Seasonal winds known as </a:t>
            </a:r>
            <a:r>
              <a:rPr lang="en-US" sz="2200" b="1">
                <a:solidFill>
                  <a:srgbClr val="FF0000"/>
                </a:solidFill>
                <a:latin typeface="Arial" charset="0"/>
              </a:rPr>
              <a:t>monsoons</a:t>
            </a:r>
            <a:r>
              <a:rPr lang="en-US" sz="2200" b="1">
                <a:solidFill>
                  <a:schemeClr val="bg1"/>
                </a:solidFill>
                <a:latin typeface="Arial" charset="0"/>
              </a:rPr>
              <a:t> bring rain every summer. India is dependent upon monsoons to grow their crops.   Not enough rain brings drought.  When there is too much rain, rivers rise and cause deadly floods and destruction of crops.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onsoon%2520Rain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onsoon"/>
          <p:cNvPicPr>
            <a:picLocks noChangeAspect="1" noChangeArrowheads="1"/>
          </p:cNvPicPr>
          <p:nvPr/>
        </p:nvPicPr>
        <p:blipFill>
          <a:blip r:embed="rId2" cstate="print"/>
          <a:srcRect/>
          <a:stretch>
            <a:fillRect/>
          </a:stretch>
        </p:blipFill>
        <p:spPr bwMode="auto">
          <a:xfrm>
            <a:off x="0" y="0"/>
            <a:ext cx="4953000" cy="3378200"/>
          </a:xfrm>
          <a:prstGeom prst="rect">
            <a:avLst/>
          </a:prstGeom>
          <a:noFill/>
        </p:spPr>
      </p:pic>
      <p:pic>
        <p:nvPicPr>
          <p:cNvPr id="13315" name="Picture 3" descr="Children%20in%20the%20Monsoon%20Water"/>
          <p:cNvPicPr>
            <a:picLocks noChangeAspect="1" noChangeArrowheads="1"/>
          </p:cNvPicPr>
          <p:nvPr/>
        </p:nvPicPr>
        <p:blipFill>
          <a:blip r:embed="rId3" cstate="print"/>
          <a:srcRect/>
          <a:stretch>
            <a:fillRect/>
          </a:stretch>
        </p:blipFill>
        <p:spPr bwMode="auto">
          <a:xfrm>
            <a:off x="5157788" y="0"/>
            <a:ext cx="3986212" cy="4267200"/>
          </a:xfrm>
          <a:prstGeom prst="rect">
            <a:avLst/>
          </a:prstGeom>
          <a:noFill/>
        </p:spPr>
      </p:pic>
      <p:pic>
        <p:nvPicPr>
          <p:cNvPr id="13316" name="Picture 4" descr="eruvadi_mon_04"/>
          <p:cNvPicPr>
            <a:picLocks noChangeAspect="1" noChangeArrowheads="1"/>
          </p:cNvPicPr>
          <p:nvPr/>
        </p:nvPicPr>
        <p:blipFill>
          <a:blip r:embed="rId4" cstate="print"/>
          <a:srcRect/>
          <a:stretch>
            <a:fillRect/>
          </a:stretch>
        </p:blipFill>
        <p:spPr bwMode="auto">
          <a:xfrm>
            <a:off x="0" y="4011613"/>
            <a:ext cx="5181600" cy="28463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p:txBody>
          <a:bodyPr/>
          <a:lstStyle/>
          <a:p>
            <a:r>
              <a:rPr lang="en-US"/>
              <a:t>Civilization in the </a:t>
            </a:r>
            <a:br>
              <a:rPr lang="en-US"/>
            </a:br>
            <a:r>
              <a:rPr lang="en-US"/>
              <a:t>Indus River Valley Begins</a:t>
            </a:r>
          </a:p>
        </p:txBody>
      </p:sp>
      <p:sp>
        <p:nvSpPr>
          <p:cNvPr id="14342" name="Rectangle 6"/>
          <p:cNvSpPr>
            <a:spLocks noGrp="1" noChangeArrowheads="1"/>
          </p:cNvSpPr>
          <p:nvPr>
            <p:ph type="body" sz="half" idx="1"/>
          </p:nvPr>
        </p:nvSpPr>
        <p:spPr/>
        <p:txBody>
          <a:bodyPr/>
          <a:lstStyle/>
          <a:p>
            <a:pPr>
              <a:lnSpc>
                <a:spcPct val="90000"/>
              </a:lnSpc>
            </a:pPr>
            <a:r>
              <a:rPr lang="en-US" sz="2400"/>
              <a:t>About 2500 BC, about the time when the pyramids were rising in Egypt, the first Indian civilizations were forming in the Indus River Valley. </a:t>
            </a:r>
          </a:p>
          <a:p>
            <a:pPr>
              <a:lnSpc>
                <a:spcPct val="90000"/>
              </a:lnSpc>
            </a:pPr>
            <a:r>
              <a:rPr lang="en-US" sz="2400"/>
              <a:t>Little is known about these civilizations, but </a:t>
            </a:r>
            <a:r>
              <a:rPr lang="en-US" sz="2400" b="1">
                <a:solidFill>
                  <a:schemeClr val="folHlink"/>
                </a:solidFill>
              </a:rPr>
              <a:t>Harappa</a:t>
            </a:r>
            <a:r>
              <a:rPr lang="en-US" sz="2400"/>
              <a:t> and </a:t>
            </a:r>
            <a:r>
              <a:rPr lang="en-US" sz="2400" b="1">
                <a:solidFill>
                  <a:schemeClr val="folHlink"/>
                </a:solidFill>
              </a:rPr>
              <a:t>Mohenjo-Daro</a:t>
            </a:r>
            <a:r>
              <a:rPr lang="en-US" sz="2400"/>
              <a:t> were most likely twin capital cities.</a:t>
            </a:r>
          </a:p>
          <a:p>
            <a:pPr>
              <a:lnSpc>
                <a:spcPct val="90000"/>
              </a:lnSpc>
            </a:pPr>
            <a:endParaRPr lang="en-US" sz="2400"/>
          </a:p>
        </p:txBody>
      </p:sp>
      <p:pic>
        <p:nvPicPr>
          <p:cNvPr id="14344" name="Picture 8" descr="ivl1_settlements"/>
          <p:cNvPicPr>
            <a:picLocks noChangeAspect="1" noChangeArrowheads="1"/>
          </p:cNvPicPr>
          <p:nvPr>
            <p:ph type="clipArt" sz="half" idx="2"/>
          </p:nvPr>
        </p:nvPicPr>
        <p:blipFill>
          <a:blip r:embed="rId2" cstate="print"/>
          <a:srcRect/>
          <a:stretch>
            <a:fillRect/>
          </a:stretch>
        </p:blipFill>
        <p:spPr>
          <a:xfrm>
            <a:off x="4648200" y="2438400"/>
            <a:ext cx="4343400" cy="3276600"/>
          </a:xfrm>
          <a:noFill/>
          <a:ln w="57150" cmpd="thinThick">
            <a:solidFill>
              <a:schemeClr val="folHlink"/>
            </a:solidFill>
          </a:ln>
        </p:spPr>
      </p:pic>
      <p:pic>
        <p:nvPicPr>
          <p:cNvPr id="14345" name="Picture 9" descr="http://www.tokyo.afosr.af.mil/Pictures/India%20map.jpg"/>
          <p:cNvPicPr>
            <a:picLocks noChangeAspect="1" noChangeArrowheads="1"/>
          </p:cNvPicPr>
          <p:nvPr/>
        </p:nvPicPr>
        <p:blipFill>
          <a:blip r:embed="rId3" cstate="print"/>
          <a:srcRect/>
          <a:stretch>
            <a:fillRect/>
          </a:stretch>
        </p:blipFill>
        <p:spPr bwMode="auto">
          <a:xfrm>
            <a:off x="304800" y="609600"/>
            <a:ext cx="1136650" cy="1189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box(in)">
                                      <p:cBhvr>
                                        <p:cTn id="7" dur="500"/>
                                        <p:tgtEl>
                                          <p:spTgt spid="14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2">
                                            <p:txEl>
                                              <p:pRg st="1" end="1"/>
                                            </p:txEl>
                                          </p:spTgt>
                                        </p:tgtEl>
                                        <p:attrNameLst>
                                          <p:attrName>style.visibility</p:attrName>
                                        </p:attrNameLst>
                                      </p:cBhvr>
                                      <p:to>
                                        <p:strVal val="visible"/>
                                      </p:to>
                                    </p:set>
                                    <p:animEffect transition="in" filter="box(in)">
                                      <p:cBhvr>
                                        <p:cTn id="12" dur="500"/>
                                        <p:tgtEl>
                                          <p:spTgt spid="143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p:txBody>
          <a:bodyPr/>
          <a:lstStyle/>
          <a:p>
            <a:r>
              <a:rPr lang="en-US"/>
              <a:t>Purpose of Early Cities</a:t>
            </a:r>
          </a:p>
        </p:txBody>
      </p:sp>
      <p:sp>
        <p:nvSpPr>
          <p:cNvPr id="16391" name="Rectangle 7"/>
          <p:cNvSpPr>
            <a:spLocks noGrp="1" noChangeArrowheads="1"/>
          </p:cNvSpPr>
          <p:nvPr>
            <p:ph type="body" sz="half" idx="1"/>
          </p:nvPr>
        </p:nvSpPr>
        <p:spPr>
          <a:xfrm>
            <a:off x="685800" y="2209800"/>
            <a:ext cx="3902075" cy="3881438"/>
          </a:xfrm>
        </p:spPr>
        <p:txBody>
          <a:bodyPr/>
          <a:lstStyle/>
          <a:p>
            <a:r>
              <a:rPr lang="en-US" sz="2800"/>
              <a:t>Each city was large in area and contained a large structure located on a hilltop. </a:t>
            </a:r>
          </a:p>
          <a:p>
            <a:r>
              <a:rPr lang="en-US" sz="2800"/>
              <a:t>Many believe these structures could have served as a fortress or even a temple.</a:t>
            </a:r>
          </a:p>
          <a:p>
            <a:endParaRPr lang="en-US" sz="2800"/>
          </a:p>
        </p:txBody>
      </p:sp>
      <p:pic>
        <p:nvPicPr>
          <p:cNvPr id="16392" name="Picture 8"/>
          <p:cNvPicPr>
            <a:picLocks noChangeAspect="1" noChangeArrowheads="1"/>
          </p:cNvPicPr>
          <p:nvPr>
            <p:ph type="clipArt" sz="half" idx="2"/>
          </p:nvPr>
        </p:nvPicPr>
        <p:blipFill>
          <a:blip r:embed="rId2" cstate="print"/>
          <a:srcRect/>
          <a:stretch>
            <a:fillRect/>
          </a:stretch>
        </p:blipFill>
        <p:spPr>
          <a:xfrm>
            <a:off x="4495800" y="2057400"/>
            <a:ext cx="4419600" cy="4394200"/>
          </a:xfrm>
        </p:spPr>
      </p:pic>
      <p:pic>
        <p:nvPicPr>
          <p:cNvPr id="16393" name="Picture 9" descr="http://www.tokyo.afosr.af.mil/Pictures/India%20map.jpg"/>
          <p:cNvPicPr>
            <a:picLocks noChangeAspect="1" noChangeArrowheads="1"/>
          </p:cNvPicPr>
          <p:nvPr/>
        </p:nvPicPr>
        <p:blipFill>
          <a:blip r:embed="rId3" cstate="print"/>
          <a:srcRect/>
          <a:stretch>
            <a:fillRect/>
          </a:stretch>
        </p:blipFill>
        <p:spPr bwMode="auto">
          <a:xfrm>
            <a:off x="304800" y="609600"/>
            <a:ext cx="1136650" cy="1189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blinds(horizontal)">
                                      <p:cBhvr>
                                        <p:cTn id="7" dur="500"/>
                                        <p:tgtEl>
                                          <p:spTgt spid="16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91">
                                            <p:txEl>
                                              <p:pRg st="1" end="1"/>
                                            </p:txEl>
                                          </p:spTgt>
                                        </p:tgtEl>
                                        <p:attrNameLst>
                                          <p:attrName>style.visibility</p:attrName>
                                        </p:attrNameLst>
                                      </p:cBhvr>
                                      <p:to>
                                        <p:strVal val="visible"/>
                                      </p:to>
                                    </p:set>
                                    <p:animEffect transition="in" filter="blinds(horizontal)">
                                      <p:cBhvr>
                                        <p:cTn id="12" dur="500"/>
                                        <p:tgtEl>
                                          <p:spTgt spid="163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build="p" bldLvl="4"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http://yangtze.cs.uiuc.edu/~jamali/gifs/jpeg/mjd-wid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ewerhistory.org/images/w/wam/moh_wam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http://instructional1.calstatela.edu/bevans/Art101/Art101B-0-India/WebPage-ImageF.00005.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71600" y="838200"/>
            <a:ext cx="7378700" cy="609600"/>
          </a:xfrm>
        </p:spPr>
        <p:txBody>
          <a:bodyPr/>
          <a:lstStyle/>
          <a:p>
            <a:r>
              <a:rPr lang="en-US"/>
              <a:t>Film:  Early History of India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Review</a:t>
            </a:r>
          </a:p>
        </p:txBody>
      </p:sp>
      <p:sp>
        <p:nvSpPr>
          <p:cNvPr id="56323" name="Rectangle 3"/>
          <p:cNvSpPr>
            <a:spLocks noGrp="1" noChangeArrowheads="1"/>
          </p:cNvSpPr>
          <p:nvPr>
            <p:ph type="body" idx="1"/>
          </p:nvPr>
        </p:nvSpPr>
        <p:spPr/>
        <p:txBody>
          <a:bodyPr/>
          <a:lstStyle/>
          <a:p>
            <a:r>
              <a:rPr lang="en-US"/>
              <a:t>Rivers</a:t>
            </a:r>
          </a:p>
          <a:p>
            <a:pPr lvl="1"/>
            <a:r>
              <a:rPr lang="en-US"/>
              <a:t>Names, Geographic Features</a:t>
            </a:r>
          </a:p>
          <a:p>
            <a:r>
              <a:rPr lang="en-US"/>
              <a:t>Writing Systems</a:t>
            </a:r>
          </a:p>
          <a:p>
            <a:r>
              <a:rPr lang="en-US"/>
              <a:t>Nomads</a:t>
            </a:r>
          </a:p>
          <a:p>
            <a:r>
              <a:rPr lang="en-US"/>
              <a:t>Architecture-Buildings</a:t>
            </a:r>
          </a:p>
          <a:p>
            <a:pPr lvl="1"/>
            <a:r>
              <a:rPr lang="en-US"/>
              <a:t>What was their purpose?</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p:txBody>
          <a:bodyPr/>
          <a:lstStyle/>
          <a:p>
            <a:pPr algn="r"/>
            <a:r>
              <a:rPr lang="en-US"/>
              <a:t>Complexities of the Cities</a:t>
            </a:r>
          </a:p>
        </p:txBody>
      </p:sp>
      <p:sp>
        <p:nvSpPr>
          <p:cNvPr id="17415" name="Rectangle 7"/>
          <p:cNvSpPr>
            <a:spLocks noGrp="1" noChangeArrowheads="1"/>
          </p:cNvSpPr>
          <p:nvPr>
            <p:ph type="body" sz="half" idx="2"/>
          </p:nvPr>
        </p:nvSpPr>
        <p:spPr>
          <a:xfrm>
            <a:off x="4267200" y="2214563"/>
            <a:ext cx="4500563" cy="3881437"/>
          </a:xfrm>
        </p:spPr>
        <p:txBody>
          <a:bodyPr/>
          <a:lstStyle/>
          <a:p>
            <a:pPr>
              <a:lnSpc>
                <a:spcPct val="90000"/>
              </a:lnSpc>
            </a:pPr>
            <a:r>
              <a:rPr lang="en-US" sz="2400"/>
              <a:t>The most historically striking feature of these two cities were the way in which they were both well planned. </a:t>
            </a:r>
          </a:p>
          <a:p>
            <a:pPr>
              <a:lnSpc>
                <a:spcPct val="90000"/>
              </a:lnSpc>
            </a:pPr>
            <a:r>
              <a:rPr lang="en-US" sz="2400"/>
              <a:t>Each city was laid out in a grid pattern, the blocks similar to those seen in modern cities.  </a:t>
            </a:r>
          </a:p>
          <a:p>
            <a:pPr>
              <a:lnSpc>
                <a:spcPct val="90000"/>
              </a:lnSpc>
            </a:pPr>
            <a:r>
              <a:rPr lang="en-US" sz="2400"/>
              <a:t>The homes seem to have been built with bricks and in a pattern repeated throughout the city.</a:t>
            </a:r>
          </a:p>
          <a:p>
            <a:pPr>
              <a:lnSpc>
                <a:spcPct val="90000"/>
              </a:lnSpc>
            </a:pPr>
            <a:endParaRPr lang="en-US" sz="2400"/>
          </a:p>
        </p:txBody>
      </p:sp>
      <p:pic>
        <p:nvPicPr>
          <p:cNvPr id="17416" name="Picture 8" descr="Mohenjo-darobath"/>
          <p:cNvPicPr>
            <a:picLocks noChangeAspect="1" noChangeArrowheads="1"/>
          </p:cNvPicPr>
          <p:nvPr>
            <p:ph type="clipArt" sz="half" idx="1"/>
          </p:nvPr>
        </p:nvPicPr>
        <p:blipFill>
          <a:blip r:embed="rId2" cstate="print"/>
          <a:srcRect/>
          <a:stretch>
            <a:fillRect/>
          </a:stretch>
        </p:blipFill>
        <p:spPr>
          <a:xfrm>
            <a:off x="0" y="228600"/>
            <a:ext cx="2587625" cy="3881438"/>
          </a:xfrm>
          <a:noFill/>
          <a:ln/>
        </p:spPr>
      </p:pic>
      <p:pic>
        <p:nvPicPr>
          <p:cNvPr id="17417" name="Picture 9" descr="612smallpot"/>
          <p:cNvPicPr>
            <a:picLocks noChangeAspect="1" noChangeArrowheads="1"/>
          </p:cNvPicPr>
          <p:nvPr/>
        </p:nvPicPr>
        <p:blipFill>
          <a:blip r:embed="rId3" cstate="print"/>
          <a:srcRect/>
          <a:stretch>
            <a:fillRect/>
          </a:stretch>
        </p:blipFill>
        <p:spPr bwMode="auto">
          <a:xfrm>
            <a:off x="1676400" y="2990850"/>
            <a:ext cx="2541588" cy="3867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415">
                                            <p:txEl>
                                              <p:pRg st="0" end="0"/>
                                            </p:txEl>
                                          </p:spTgt>
                                        </p:tgtEl>
                                        <p:attrNameLst>
                                          <p:attrName>style.visibility</p:attrName>
                                        </p:attrNameLst>
                                      </p:cBhvr>
                                      <p:to>
                                        <p:strVal val="visible"/>
                                      </p:to>
                                    </p:set>
                                    <p:anim calcmode="lin" valueType="num">
                                      <p:cBhvr additive="base">
                                        <p:cTn id="7" dur="500" fill="hold"/>
                                        <p:tgtEl>
                                          <p:spTgt spid="174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7415">
                                            <p:txEl>
                                              <p:pRg st="1" end="1"/>
                                            </p:txEl>
                                          </p:spTgt>
                                        </p:tgtEl>
                                        <p:attrNameLst>
                                          <p:attrName>style.visibility</p:attrName>
                                        </p:attrNameLst>
                                      </p:cBhvr>
                                      <p:to>
                                        <p:strVal val="visible"/>
                                      </p:to>
                                    </p:set>
                                    <p:anim calcmode="lin" valueType="num">
                                      <p:cBhvr additive="base">
                                        <p:cTn id="13" dur="500" fill="hold"/>
                                        <p:tgtEl>
                                          <p:spTgt spid="174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7415">
                                            <p:txEl>
                                              <p:pRg st="2" end="2"/>
                                            </p:txEl>
                                          </p:spTgt>
                                        </p:tgtEl>
                                        <p:attrNameLst>
                                          <p:attrName>style.visibility</p:attrName>
                                        </p:attrNameLst>
                                      </p:cBhvr>
                                      <p:to>
                                        <p:strVal val="visible"/>
                                      </p:to>
                                    </p:set>
                                    <p:anim calcmode="lin" valueType="num">
                                      <p:cBhvr additive="base">
                                        <p:cTn id="19" dur="500" fill="hold"/>
                                        <p:tgtEl>
                                          <p:spTgt spid="174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p:txBody>
          <a:bodyPr/>
          <a:lstStyle/>
          <a:p>
            <a:r>
              <a:rPr lang="en-US"/>
              <a:t>Plumbing In the Cities</a:t>
            </a:r>
          </a:p>
        </p:txBody>
      </p:sp>
      <p:pic>
        <p:nvPicPr>
          <p:cNvPr id="18439" name="Picture 7"/>
          <p:cNvPicPr>
            <a:picLocks noChangeAspect="1" noChangeArrowheads="1"/>
          </p:cNvPicPr>
          <p:nvPr>
            <p:ph type="clipArt" sz="half" idx="1"/>
          </p:nvPr>
        </p:nvPicPr>
        <p:blipFill>
          <a:blip r:embed="rId2" cstate="print"/>
          <a:srcRect/>
          <a:stretch>
            <a:fillRect/>
          </a:stretch>
        </p:blipFill>
        <p:spPr>
          <a:xfrm>
            <a:off x="762000" y="2362200"/>
            <a:ext cx="3902075" cy="3881438"/>
          </a:xfrm>
        </p:spPr>
      </p:pic>
      <p:sp>
        <p:nvSpPr>
          <p:cNvPr id="18440" name="Rectangle 8"/>
          <p:cNvSpPr>
            <a:spLocks noGrp="1" noChangeArrowheads="1"/>
          </p:cNvSpPr>
          <p:nvPr>
            <p:ph type="body" sz="half" idx="2"/>
          </p:nvPr>
        </p:nvSpPr>
        <p:spPr/>
        <p:txBody>
          <a:bodyPr/>
          <a:lstStyle/>
          <a:p>
            <a:r>
              <a:rPr lang="en-US" sz="2800"/>
              <a:t>In addition, these cities seem to contain houses with plumbing systems, including baths, drains and water pipes.</a:t>
            </a:r>
          </a:p>
          <a:p>
            <a:endParaRPr lang="en-US" sz="2800"/>
          </a:p>
        </p:txBody>
      </p:sp>
      <p:pic>
        <p:nvPicPr>
          <p:cNvPr id="18441" name="Picture 9" descr="http://www.tokyo.afosr.af.mil/Pictures/India%20map.jpg"/>
          <p:cNvPicPr>
            <a:picLocks noChangeAspect="1" noChangeArrowheads="1"/>
          </p:cNvPicPr>
          <p:nvPr/>
        </p:nvPicPr>
        <p:blipFill>
          <a:blip r:embed="rId3" cstate="print"/>
          <a:srcRect/>
          <a:stretch>
            <a:fillRect/>
          </a:stretch>
        </p:blipFill>
        <p:spPr bwMode="auto">
          <a:xfrm>
            <a:off x="304800" y="609600"/>
            <a:ext cx="1136650" cy="1189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animEffect transition="in" filter="dissolve">
                                      <p:cBhvr>
                                        <p:cTn id="7" dur="500"/>
                                        <p:tgtEl>
                                          <p:spTgt spid="184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yangtze.cs.uiuc.edu/~jamali/gifs/jpeg/mjd-tunne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p:txBody>
          <a:bodyPr/>
          <a:lstStyle/>
          <a:p>
            <a:pPr algn="l"/>
            <a:r>
              <a:rPr lang="en-US"/>
              <a:t>Trade with Sumer</a:t>
            </a:r>
          </a:p>
        </p:txBody>
      </p:sp>
      <p:sp>
        <p:nvSpPr>
          <p:cNvPr id="19462" name="Rectangle 6"/>
          <p:cNvSpPr>
            <a:spLocks noGrp="1" noChangeArrowheads="1"/>
          </p:cNvSpPr>
          <p:nvPr>
            <p:ph type="body" sz="half" idx="1"/>
          </p:nvPr>
        </p:nvSpPr>
        <p:spPr/>
        <p:txBody>
          <a:bodyPr/>
          <a:lstStyle/>
          <a:p>
            <a:r>
              <a:rPr lang="en-US" sz="2400"/>
              <a:t>Most of the people of the Indus valley were farmers. They were the first people to grow cotton and weave it into cloth.  </a:t>
            </a:r>
          </a:p>
          <a:p>
            <a:r>
              <a:rPr lang="en-US" sz="2400"/>
              <a:t>There is early evidence of trade with other civilizations including Sumer.</a:t>
            </a:r>
          </a:p>
          <a:p>
            <a:endParaRPr lang="en-US" sz="2400"/>
          </a:p>
        </p:txBody>
      </p:sp>
      <p:pic>
        <p:nvPicPr>
          <p:cNvPr id="19464" name="Picture 8" descr="a3"/>
          <p:cNvPicPr>
            <a:picLocks noChangeAspect="1" noChangeArrowheads="1"/>
          </p:cNvPicPr>
          <p:nvPr>
            <p:ph type="clipArt" sz="half" idx="2"/>
          </p:nvPr>
        </p:nvPicPr>
        <p:blipFill>
          <a:blip r:embed="rId2" cstate="print"/>
          <a:srcRect/>
          <a:stretch>
            <a:fillRect/>
          </a:stretch>
        </p:blipFill>
        <p:spPr>
          <a:xfrm>
            <a:off x="5240338" y="1600200"/>
            <a:ext cx="3903662" cy="3740150"/>
          </a:xfrm>
          <a:noFill/>
          <a:ln/>
        </p:spPr>
      </p:pic>
      <p:pic>
        <p:nvPicPr>
          <p:cNvPr id="19465" name="Picture 9" descr="cotton_180"/>
          <p:cNvPicPr>
            <a:picLocks noChangeAspect="1" noChangeArrowheads="1"/>
          </p:cNvPicPr>
          <p:nvPr/>
        </p:nvPicPr>
        <p:blipFill>
          <a:blip r:embed="rId3" cstate="print"/>
          <a:srcRect/>
          <a:stretch>
            <a:fillRect/>
          </a:stretch>
        </p:blipFill>
        <p:spPr bwMode="auto">
          <a:xfrm>
            <a:off x="4953000" y="4038600"/>
            <a:ext cx="1657350" cy="2219325"/>
          </a:xfrm>
          <a:prstGeom prst="rect">
            <a:avLst/>
          </a:prstGeom>
          <a:noFill/>
        </p:spPr>
      </p:pic>
      <p:pic>
        <p:nvPicPr>
          <p:cNvPr id="19466" name="Picture 10" descr="http://www.tokyo.afosr.af.mil/Pictures/India%20map.jpg"/>
          <p:cNvPicPr>
            <a:picLocks noChangeAspect="1" noChangeArrowheads="1"/>
          </p:cNvPicPr>
          <p:nvPr/>
        </p:nvPicPr>
        <p:blipFill>
          <a:blip r:embed="rId4" cstate="print"/>
          <a:srcRect/>
          <a:stretch>
            <a:fillRect/>
          </a:stretch>
        </p:blipFill>
        <p:spPr bwMode="auto">
          <a:xfrm>
            <a:off x="304800" y="609600"/>
            <a:ext cx="1136650" cy="1189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 calcmode="lin" valueType="num">
                                      <p:cBhvr>
                                        <p:cTn id="7" dur="500" fill="hold"/>
                                        <p:tgtEl>
                                          <p:spTgt spid="194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62">
                                            <p:txEl>
                                              <p:pRg st="1" end="1"/>
                                            </p:txEl>
                                          </p:spTgt>
                                        </p:tgtEl>
                                        <p:attrNameLst>
                                          <p:attrName>style.visibility</p:attrName>
                                        </p:attrNameLst>
                                      </p:cBhvr>
                                      <p:to>
                                        <p:strVal val="visible"/>
                                      </p:to>
                                    </p:set>
                                    <p:anim calcmode="lin" valueType="num">
                                      <p:cBhvr>
                                        <p:cTn id="13" dur="500" fill="hold"/>
                                        <p:tgtEl>
                                          <p:spTgt spid="1946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46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t>Aryans Take over Indus Valley</a:t>
            </a:r>
          </a:p>
        </p:txBody>
      </p:sp>
      <p:sp>
        <p:nvSpPr>
          <p:cNvPr id="20485" name="Rectangle 5"/>
          <p:cNvSpPr>
            <a:spLocks noGrp="1" noChangeArrowheads="1"/>
          </p:cNvSpPr>
          <p:nvPr>
            <p:ph type="body" idx="1"/>
          </p:nvPr>
        </p:nvSpPr>
        <p:spPr/>
        <p:txBody>
          <a:bodyPr/>
          <a:lstStyle/>
          <a:p>
            <a:r>
              <a:rPr lang="en-US"/>
              <a:t>Just like not much is known about the development of this region, not much is known about its decline.  </a:t>
            </a:r>
          </a:p>
          <a:p>
            <a:r>
              <a:rPr lang="en-US"/>
              <a:t>For unknown reasons, around 1750 B.C. the Indus Valley began to decline.  Then about 1500 B.C., nomadic warriors known as the </a:t>
            </a:r>
            <a:r>
              <a:rPr lang="en-US" b="1">
                <a:solidFill>
                  <a:schemeClr val="folHlink"/>
                </a:solidFill>
              </a:rPr>
              <a:t>Aryans</a:t>
            </a:r>
            <a:r>
              <a:rPr lang="en-US">
                <a:solidFill>
                  <a:schemeClr val="folHlink"/>
                </a:solidFill>
              </a:rPr>
              <a:t> </a:t>
            </a:r>
            <a:r>
              <a:rPr lang="en-US"/>
              <a:t>conquered the Indus Valley.</a:t>
            </a:r>
          </a:p>
          <a:p>
            <a:endParaRPr lang="en-US"/>
          </a:p>
        </p:txBody>
      </p:sp>
      <p:pic>
        <p:nvPicPr>
          <p:cNvPr id="20486" name="Picture 6" descr="http://www.tokyo.afosr.af.mil/Pictures/India%20map.jpg"/>
          <p:cNvPicPr>
            <a:picLocks noChangeAspect="1" noChangeArrowheads="1"/>
          </p:cNvPicPr>
          <p:nvPr/>
        </p:nvPicPr>
        <p:blipFill>
          <a:blip r:embed="rId2" cstate="print"/>
          <a:srcRect/>
          <a:stretch>
            <a:fillRect/>
          </a:stretch>
        </p:blipFill>
        <p:spPr bwMode="auto">
          <a:xfrm>
            <a:off x="304800" y="609600"/>
            <a:ext cx="1136650" cy="1189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strips(downLeft)">
                                      <p:cBhvr>
                                        <p:cTn id="7" dur="5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strips(downLeft)">
                                      <p:cBhvr>
                                        <p:cTn id="12" dur="500"/>
                                        <p:tgtEl>
                                          <p:spTgt spid="204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1371600" y="609600"/>
            <a:ext cx="7620000" cy="1143000"/>
          </a:xfrm>
        </p:spPr>
        <p:txBody>
          <a:bodyPr/>
          <a:lstStyle/>
          <a:p>
            <a:pPr algn="l"/>
            <a:r>
              <a:rPr lang="en-US"/>
              <a:t>“The Ruins Keep Some Secrets”</a:t>
            </a:r>
          </a:p>
        </p:txBody>
      </p:sp>
      <p:sp>
        <p:nvSpPr>
          <p:cNvPr id="54275" name="Rectangle 1027"/>
          <p:cNvSpPr>
            <a:spLocks noGrp="1" noChangeArrowheads="1"/>
          </p:cNvSpPr>
          <p:nvPr>
            <p:ph type="body" idx="1"/>
          </p:nvPr>
        </p:nvSpPr>
        <p:spPr>
          <a:xfrm>
            <a:off x="685800" y="2214563"/>
            <a:ext cx="8081963" cy="3881437"/>
          </a:xfrm>
        </p:spPr>
        <p:txBody>
          <a:bodyPr/>
          <a:lstStyle/>
          <a:p>
            <a:r>
              <a:rPr lang="en-US"/>
              <a:t>Begin Reading Now &amp; Finish for Homework!</a:t>
            </a:r>
          </a:p>
          <a:p>
            <a:r>
              <a:rPr lang="en-US"/>
              <a:t>Questions 1-5.  </a:t>
            </a:r>
          </a:p>
          <a:p>
            <a:pPr lvl="1"/>
            <a:r>
              <a:rPr lang="en-US"/>
              <a:t>Make sure to use complete sentences!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subTitle" idx="1"/>
          </p:nvPr>
        </p:nvSpPr>
        <p:spPr/>
        <p:txBody>
          <a:bodyPr/>
          <a:lstStyle/>
          <a:p>
            <a:pPr algn="l"/>
            <a:r>
              <a:rPr lang="en-US"/>
              <a:t> </a:t>
            </a:r>
          </a:p>
        </p:txBody>
      </p:sp>
      <p:sp>
        <p:nvSpPr>
          <p:cNvPr id="41988" name="Rectangle 4"/>
          <p:cNvSpPr>
            <a:spLocks noGrp="1" noChangeArrowheads="1"/>
          </p:cNvSpPr>
          <p:nvPr>
            <p:ph type="ctrTitle"/>
          </p:nvPr>
        </p:nvSpPr>
        <p:spPr>
          <a:noFill/>
          <a:ln/>
        </p:spPr>
        <p:txBody>
          <a:bodyPr/>
          <a:lstStyle/>
          <a:p>
            <a:r>
              <a:rPr lang="en-US" sz="4400" b="1">
                <a:latin typeface="Bradley Hand ITC" pitchFamily="66" charset="0"/>
              </a:rPr>
              <a:t>Huang He River Valley</a:t>
            </a:r>
            <a:endParaRPr lang="en-US" sz="4400" b="1"/>
          </a:p>
        </p:txBody>
      </p:sp>
      <p:pic>
        <p:nvPicPr>
          <p:cNvPr id="41990" name="Picture 6" descr="http://www.frontiernet.net/~mblow/images/thematic%20images/mapchina.gif"/>
          <p:cNvPicPr>
            <a:picLocks noChangeAspect="1" noChangeArrowheads="1"/>
          </p:cNvPicPr>
          <p:nvPr/>
        </p:nvPicPr>
        <p:blipFill>
          <a:blip r:embed="rId2" cstate="print"/>
          <a:srcRect/>
          <a:stretch>
            <a:fillRect/>
          </a:stretch>
        </p:blipFill>
        <p:spPr bwMode="auto">
          <a:xfrm>
            <a:off x="2667000" y="2438400"/>
            <a:ext cx="3784600" cy="32591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China’s Geographic Features</a:t>
            </a:r>
          </a:p>
        </p:txBody>
      </p:sp>
      <p:pic>
        <p:nvPicPr>
          <p:cNvPr id="25603" name="Picture 3" descr="http://staff.harrisonburg.k12.va.us/~cwalton/solpracticetesttwo/My%20Pictures/mapindiachina.jpg"/>
          <p:cNvPicPr>
            <a:picLocks noChangeAspect="1" noChangeArrowheads="1"/>
          </p:cNvPicPr>
          <p:nvPr>
            <p:ph type="clipArt" sz="half" idx="2"/>
          </p:nvPr>
        </p:nvPicPr>
        <p:blipFill>
          <a:blip r:embed="rId2" cstate="print"/>
          <a:srcRect/>
          <a:stretch>
            <a:fillRect/>
          </a:stretch>
        </p:blipFill>
        <p:spPr>
          <a:xfrm>
            <a:off x="0" y="2116138"/>
            <a:ext cx="5567363" cy="4741862"/>
          </a:xfrm>
          <a:noFill/>
          <a:ln/>
        </p:spPr>
      </p:pic>
      <p:sp>
        <p:nvSpPr>
          <p:cNvPr id="25605" name="Line 5"/>
          <p:cNvSpPr>
            <a:spLocks noChangeShapeType="1"/>
          </p:cNvSpPr>
          <p:nvPr/>
        </p:nvSpPr>
        <p:spPr bwMode="auto">
          <a:xfrm>
            <a:off x="3505200" y="2514600"/>
            <a:ext cx="304800" cy="304800"/>
          </a:xfrm>
          <a:prstGeom prst="line">
            <a:avLst/>
          </a:prstGeom>
          <a:noFill/>
          <a:ln w="9525">
            <a:solidFill>
              <a:schemeClr val="tx1"/>
            </a:solidFill>
            <a:round/>
            <a:headEnd/>
            <a:tailEnd type="triangle" w="med" len="med"/>
          </a:ln>
          <a:effectLst/>
        </p:spPr>
        <p:txBody>
          <a:bodyPr wrap="none"/>
          <a:lstStyle/>
          <a:p>
            <a:endParaRPr lang="en-US"/>
          </a:p>
        </p:txBody>
      </p:sp>
      <p:sp>
        <p:nvSpPr>
          <p:cNvPr id="25606" name="Text Box 6"/>
          <p:cNvSpPr txBox="1">
            <a:spLocks noChangeArrowheads="1"/>
          </p:cNvSpPr>
          <p:nvPr/>
        </p:nvSpPr>
        <p:spPr bwMode="auto">
          <a:xfrm>
            <a:off x="2057400" y="2209800"/>
            <a:ext cx="1752600" cy="581025"/>
          </a:xfrm>
          <a:prstGeom prst="rect">
            <a:avLst/>
          </a:prstGeom>
          <a:noFill/>
          <a:ln w="9525">
            <a:noFill/>
            <a:miter lim="800000"/>
            <a:headEnd/>
            <a:tailEnd/>
          </a:ln>
          <a:effectLst/>
        </p:spPr>
        <p:txBody>
          <a:bodyPr>
            <a:spAutoFit/>
          </a:bodyPr>
          <a:lstStyle/>
          <a:p>
            <a:pPr algn="ctr">
              <a:spcBef>
                <a:spcPct val="50000"/>
              </a:spcBef>
            </a:pPr>
            <a:r>
              <a:rPr lang="en-US" sz="1600"/>
              <a:t>Huang He </a:t>
            </a:r>
            <a:r>
              <a:rPr lang="en-US" sz="1600" b="1"/>
              <a:t>or</a:t>
            </a:r>
            <a:r>
              <a:rPr lang="en-US" sz="1600"/>
              <a:t> Yellow River</a:t>
            </a:r>
          </a:p>
        </p:txBody>
      </p:sp>
      <p:sp>
        <p:nvSpPr>
          <p:cNvPr id="25608" name="Text Box 8"/>
          <p:cNvSpPr txBox="1">
            <a:spLocks noChangeArrowheads="1"/>
          </p:cNvSpPr>
          <p:nvPr/>
        </p:nvSpPr>
        <p:spPr bwMode="auto">
          <a:xfrm>
            <a:off x="1752600" y="3657600"/>
            <a:ext cx="1371600" cy="336550"/>
          </a:xfrm>
          <a:prstGeom prst="rect">
            <a:avLst/>
          </a:prstGeom>
          <a:noFill/>
          <a:ln w="9525">
            <a:noFill/>
            <a:miter lim="800000"/>
            <a:headEnd/>
            <a:tailEnd/>
          </a:ln>
          <a:effectLst/>
        </p:spPr>
        <p:txBody>
          <a:bodyPr>
            <a:spAutoFit/>
          </a:bodyPr>
          <a:lstStyle/>
          <a:p>
            <a:pPr algn="ctr">
              <a:spcBef>
                <a:spcPct val="50000"/>
              </a:spcBef>
            </a:pPr>
            <a:r>
              <a:rPr lang="en-US" sz="1600"/>
              <a:t>Yangzi River</a:t>
            </a:r>
          </a:p>
        </p:txBody>
      </p:sp>
      <p:sp>
        <p:nvSpPr>
          <p:cNvPr id="25609" name="Line 9"/>
          <p:cNvSpPr>
            <a:spLocks noChangeShapeType="1"/>
          </p:cNvSpPr>
          <p:nvPr/>
        </p:nvSpPr>
        <p:spPr bwMode="auto">
          <a:xfrm>
            <a:off x="3048000" y="3886200"/>
            <a:ext cx="533400" cy="76200"/>
          </a:xfrm>
          <a:prstGeom prst="line">
            <a:avLst/>
          </a:prstGeom>
          <a:noFill/>
          <a:ln w="9525">
            <a:solidFill>
              <a:schemeClr val="tx1"/>
            </a:solidFill>
            <a:round/>
            <a:headEnd/>
            <a:tailEnd type="triangle" w="med" len="med"/>
          </a:ln>
          <a:effectLst/>
        </p:spPr>
        <p:txBody>
          <a:bodyPr wrap="none"/>
          <a:lstStyle/>
          <a:p>
            <a:endParaRPr lang="en-US"/>
          </a:p>
        </p:txBody>
      </p:sp>
      <p:sp>
        <p:nvSpPr>
          <p:cNvPr id="25610" name="Text Box 10"/>
          <p:cNvSpPr txBox="1">
            <a:spLocks noChangeArrowheads="1"/>
          </p:cNvSpPr>
          <p:nvPr/>
        </p:nvSpPr>
        <p:spPr bwMode="auto">
          <a:xfrm>
            <a:off x="6096000" y="2743200"/>
            <a:ext cx="2819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5611" name="Text Box 11"/>
          <p:cNvSpPr txBox="1">
            <a:spLocks noChangeArrowheads="1"/>
          </p:cNvSpPr>
          <p:nvPr/>
        </p:nvSpPr>
        <p:spPr bwMode="auto">
          <a:xfrm>
            <a:off x="5715000" y="2514600"/>
            <a:ext cx="3429000" cy="2465388"/>
          </a:xfrm>
          <a:prstGeom prst="rect">
            <a:avLst/>
          </a:prstGeom>
          <a:noFill/>
          <a:ln w="9525">
            <a:noFill/>
            <a:miter lim="800000"/>
            <a:headEnd/>
            <a:tailEnd/>
          </a:ln>
          <a:effectLst/>
        </p:spPr>
        <p:txBody>
          <a:bodyPr>
            <a:spAutoFit/>
          </a:bodyPr>
          <a:lstStyle/>
          <a:p>
            <a:pPr>
              <a:spcBef>
                <a:spcPct val="20000"/>
              </a:spcBef>
              <a:buClr>
                <a:schemeClr val="accent2"/>
              </a:buClr>
              <a:buFont typeface="Wingdings" pitchFamily="2" charset="2"/>
              <a:buNone/>
            </a:pPr>
            <a:r>
              <a:rPr lang="en-US"/>
              <a:t>~  Chinese civilization grew up in the river valley of the Huang He River (a.k.a.the Yellow River) and the Yangzi River.</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additive="base">
                                        <p:cTn id="7" dur="500" fill="hold"/>
                                        <p:tgtEl>
                                          <p:spTgt spid="25611"/>
                                        </p:tgtEl>
                                        <p:attrNameLst>
                                          <p:attrName>ppt_x</p:attrName>
                                        </p:attrNameLst>
                                      </p:cBhvr>
                                      <p:tavLst>
                                        <p:tav tm="0">
                                          <p:val>
                                            <p:strVal val="0-#ppt_w/2"/>
                                          </p:val>
                                        </p:tav>
                                        <p:tav tm="100000">
                                          <p:val>
                                            <p:strVal val="#ppt_x"/>
                                          </p:val>
                                        </p:tav>
                                      </p:tavLst>
                                    </p:anim>
                                    <p:anim calcmode="lin" valueType="num">
                                      <p:cBhvr additive="base">
                                        <p:cTn id="8" dur="500" fill="hold"/>
                                        <p:tgtEl>
                                          <p:spTgt spid="256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additive="base">
                                        <p:cTn id="13" dur="500" fill="hold"/>
                                        <p:tgtEl>
                                          <p:spTgt spid="25605"/>
                                        </p:tgtEl>
                                        <p:attrNameLst>
                                          <p:attrName>ppt_x</p:attrName>
                                        </p:attrNameLst>
                                      </p:cBhvr>
                                      <p:tavLst>
                                        <p:tav tm="0">
                                          <p:val>
                                            <p:strVal val="0-#ppt_w/2"/>
                                          </p:val>
                                        </p:tav>
                                        <p:tav tm="100000">
                                          <p:val>
                                            <p:strVal val="#ppt_x"/>
                                          </p:val>
                                        </p:tav>
                                      </p:tavLst>
                                    </p:anim>
                                    <p:anim calcmode="lin" valueType="num">
                                      <p:cBhvr additive="base">
                                        <p:cTn id="14"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additive="base">
                                        <p:cTn id="19" dur="500" fill="hold"/>
                                        <p:tgtEl>
                                          <p:spTgt spid="25606"/>
                                        </p:tgtEl>
                                        <p:attrNameLst>
                                          <p:attrName>ppt_x</p:attrName>
                                        </p:attrNameLst>
                                      </p:cBhvr>
                                      <p:tavLst>
                                        <p:tav tm="0">
                                          <p:val>
                                            <p:strVal val="0-#ppt_w/2"/>
                                          </p:val>
                                        </p:tav>
                                        <p:tav tm="100000">
                                          <p:val>
                                            <p:strVal val="#ppt_x"/>
                                          </p:val>
                                        </p:tav>
                                      </p:tavLst>
                                    </p:anim>
                                    <p:anim calcmode="lin" valueType="num">
                                      <p:cBhvr additive="base">
                                        <p:cTn id="20"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8"/>
                                        </p:tgtEl>
                                        <p:attrNameLst>
                                          <p:attrName>style.visibility</p:attrName>
                                        </p:attrNameLst>
                                      </p:cBhvr>
                                      <p:to>
                                        <p:strVal val="visible"/>
                                      </p:to>
                                    </p:set>
                                    <p:anim calcmode="lin" valueType="num">
                                      <p:cBhvr additive="base">
                                        <p:cTn id="25" dur="500" fill="hold"/>
                                        <p:tgtEl>
                                          <p:spTgt spid="25608"/>
                                        </p:tgtEl>
                                        <p:attrNameLst>
                                          <p:attrName>ppt_x</p:attrName>
                                        </p:attrNameLst>
                                      </p:cBhvr>
                                      <p:tavLst>
                                        <p:tav tm="0">
                                          <p:val>
                                            <p:strVal val="0-#ppt_w/2"/>
                                          </p:val>
                                        </p:tav>
                                        <p:tav tm="100000">
                                          <p:val>
                                            <p:strVal val="#ppt_x"/>
                                          </p:val>
                                        </p:tav>
                                      </p:tavLst>
                                    </p:anim>
                                    <p:anim calcmode="lin" valueType="num">
                                      <p:cBhvr additive="base">
                                        <p:cTn id="26"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9"/>
                                        </p:tgtEl>
                                        <p:attrNameLst>
                                          <p:attrName>style.visibility</p:attrName>
                                        </p:attrNameLst>
                                      </p:cBhvr>
                                      <p:to>
                                        <p:strVal val="visible"/>
                                      </p:to>
                                    </p:set>
                                    <p:anim calcmode="lin" valueType="num">
                                      <p:cBhvr additive="base">
                                        <p:cTn id="31" dur="500" fill="hold"/>
                                        <p:tgtEl>
                                          <p:spTgt spid="25609"/>
                                        </p:tgtEl>
                                        <p:attrNameLst>
                                          <p:attrName>ppt_x</p:attrName>
                                        </p:attrNameLst>
                                      </p:cBhvr>
                                      <p:tavLst>
                                        <p:tav tm="0">
                                          <p:val>
                                            <p:strVal val="0-#ppt_w/2"/>
                                          </p:val>
                                        </p:tav>
                                        <p:tav tm="100000">
                                          <p:val>
                                            <p:strVal val="#ppt_x"/>
                                          </p:val>
                                        </p:tav>
                                      </p:tavLst>
                                    </p:anim>
                                    <p:anim calcmode="lin" valueType="num">
                                      <p:cBhvr additive="base">
                                        <p:cTn id="32" dur="500" fill="hold"/>
                                        <p:tgtEl>
                                          <p:spTgt spid="25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utoUpdateAnimBg="0"/>
      <p:bldP spid="25608" grpId="0" autoUpdateAnimBg="0"/>
      <p:bldP spid="25609" grpId="0" animBg="1"/>
      <p:bldP spid="2561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Huang Ye River or </a:t>
            </a:r>
            <a:br>
              <a:rPr lang="en-US"/>
            </a:br>
            <a:r>
              <a:rPr lang="en-US"/>
              <a:t>Yellow River</a:t>
            </a:r>
          </a:p>
        </p:txBody>
      </p:sp>
      <p:pic>
        <p:nvPicPr>
          <p:cNvPr id="26629" name="Picture 5" descr="bruce14"/>
          <p:cNvPicPr>
            <a:picLocks noChangeAspect="1" noChangeArrowheads="1"/>
          </p:cNvPicPr>
          <p:nvPr>
            <p:ph type="clipArt" sz="half" idx="2"/>
          </p:nvPr>
        </p:nvPicPr>
        <p:blipFill>
          <a:blip r:embed="rId2" cstate="print"/>
          <a:srcRect/>
          <a:stretch>
            <a:fillRect/>
          </a:stretch>
        </p:blipFill>
        <p:spPr>
          <a:xfrm>
            <a:off x="4876800" y="3048000"/>
            <a:ext cx="3903663" cy="2819400"/>
          </a:xfrm>
          <a:noFill/>
          <a:ln/>
        </p:spPr>
      </p:pic>
      <p:pic>
        <p:nvPicPr>
          <p:cNvPr id="26630" name="Picture 6" descr="0903-402"/>
          <p:cNvPicPr>
            <a:picLocks noChangeAspect="1" noChangeArrowheads="1"/>
          </p:cNvPicPr>
          <p:nvPr>
            <p:ph type="body" sz="half" idx="1"/>
          </p:nvPr>
        </p:nvPicPr>
        <p:blipFill>
          <a:blip r:embed="rId3" cstate="print"/>
          <a:srcRect/>
          <a:stretch>
            <a:fillRect/>
          </a:stretch>
        </p:blipFill>
        <p:spPr>
          <a:xfrm>
            <a:off x="609600" y="2286000"/>
            <a:ext cx="3902075" cy="2598738"/>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Grp="1" noChangeArrowheads="1"/>
          </p:cNvSpPr>
          <p:nvPr>
            <p:ph type="title"/>
          </p:nvPr>
        </p:nvSpPr>
        <p:spPr/>
        <p:txBody>
          <a:bodyPr/>
          <a:lstStyle/>
          <a:p>
            <a:r>
              <a:rPr lang="en-US" sz="2400"/>
              <a:t>The mountains, deserts, jungles and other geographic features have </a:t>
            </a:r>
            <a:r>
              <a:rPr lang="en-US" sz="2400" u="sng"/>
              <a:t>isolated</a:t>
            </a:r>
            <a:r>
              <a:rPr lang="en-US" sz="2400"/>
              <a:t> Chinese culture. Having little contact with others , the Chinese believed their culture was the center of the earth.</a:t>
            </a:r>
          </a:p>
        </p:txBody>
      </p:sp>
      <p:sp>
        <p:nvSpPr>
          <p:cNvPr id="27656" name="Rectangle 8"/>
          <p:cNvSpPr>
            <a:spLocks noGrp="1" noChangeArrowheads="1"/>
          </p:cNvSpPr>
          <p:nvPr>
            <p:ph type="body" sz="half" idx="1"/>
          </p:nvPr>
        </p:nvSpPr>
        <p:spPr>
          <a:xfrm>
            <a:off x="838200" y="1981200"/>
            <a:ext cx="8001000" cy="2057400"/>
          </a:xfrm>
        </p:spPr>
        <p:txBody>
          <a:bodyPr/>
          <a:lstStyle/>
          <a:p>
            <a:endParaRPr lang="en-US" sz="2000"/>
          </a:p>
          <a:p>
            <a:endParaRPr lang="en-US" sz="2000"/>
          </a:p>
        </p:txBody>
      </p:sp>
      <p:pic>
        <p:nvPicPr>
          <p:cNvPr id="27657" name="Picture 9"/>
          <p:cNvPicPr>
            <a:picLocks noChangeAspect="1" noChangeArrowheads="1"/>
          </p:cNvPicPr>
          <p:nvPr>
            <p:ph type="clipArt" sz="half" idx="2"/>
          </p:nvPr>
        </p:nvPicPr>
        <p:blipFill>
          <a:blip r:embed="rId2" cstate="print"/>
          <a:srcRect/>
          <a:stretch>
            <a:fillRect/>
          </a:stretch>
        </p:blipFill>
        <p:spPr>
          <a:xfrm>
            <a:off x="4630738" y="2370138"/>
            <a:ext cx="4513262" cy="4487862"/>
          </a:xfrm>
        </p:spPr>
      </p:pic>
      <p:pic>
        <p:nvPicPr>
          <p:cNvPr id="27654" name="Picture 6" descr="http://www.nationaltrust.org/study_tours/catalog05/images/china_huang_mountains.jpg"/>
          <p:cNvPicPr>
            <a:picLocks noChangeAspect="1" noChangeArrowheads="1"/>
          </p:cNvPicPr>
          <p:nvPr/>
        </p:nvPicPr>
        <p:blipFill>
          <a:blip r:embed="rId3" cstate="print"/>
          <a:srcRect/>
          <a:stretch>
            <a:fillRect/>
          </a:stretch>
        </p:blipFill>
        <p:spPr bwMode="auto">
          <a:xfrm>
            <a:off x="0" y="2384425"/>
            <a:ext cx="4430713" cy="44735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What We Will Learn Today:</a:t>
            </a:r>
          </a:p>
        </p:txBody>
      </p:sp>
      <p:sp>
        <p:nvSpPr>
          <p:cNvPr id="55299" name="Rectangle 3"/>
          <p:cNvSpPr>
            <a:spLocks noGrp="1" noChangeArrowheads="1"/>
          </p:cNvSpPr>
          <p:nvPr>
            <p:ph type="body" idx="1"/>
          </p:nvPr>
        </p:nvSpPr>
        <p:spPr>
          <a:xfrm>
            <a:off x="685800" y="2971800"/>
            <a:ext cx="7958138" cy="1976438"/>
          </a:xfrm>
        </p:spPr>
        <p:txBody>
          <a:bodyPr/>
          <a:lstStyle/>
          <a:p>
            <a:pPr algn="ctr">
              <a:buFont typeface="Wingdings" pitchFamily="2" charset="2"/>
              <a:buNone/>
            </a:pPr>
            <a:r>
              <a:rPr lang="en-US" b="1">
                <a:latin typeface="Bookman Old Style" pitchFamily="18" charset="0"/>
              </a:rPr>
              <a:t>How did geography effect the Indus River Valley civilization?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dissolve">
                                      <p:cBhvr>
                                        <p:cTn id="7"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600200" y="609600"/>
            <a:ext cx="7543800" cy="1143000"/>
          </a:xfrm>
        </p:spPr>
        <p:txBody>
          <a:bodyPr/>
          <a:lstStyle/>
          <a:p>
            <a:r>
              <a:rPr lang="en-US" sz="2400"/>
              <a:t/>
            </a:r>
            <a:br>
              <a:rPr lang="en-US" sz="2400"/>
            </a:br>
            <a:endParaRPr lang="en-US" sz="2400"/>
          </a:p>
        </p:txBody>
      </p:sp>
      <p:pic>
        <p:nvPicPr>
          <p:cNvPr id="48131" name="Picture 3"/>
          <p:cNvPicPr>
            <a:picLocks noChangeAspect="1" noChangeArrowheads="1"/>
          </p:cNvPicPr>
          <p:nvPr>
            <p:ph type="clipArt" sz="half" idx="4294967295"/>
          </p:nvPr>
        </p:nvPicPr>
        <p:blipFill>
          <a:blip r:embed="rId2" cstate="print"/>
          <a:srcRect/>
          <a:stretch>
            <a:fillRect/>
          </a:stretch>
        </p:blipFill>
        <p:spPr>
          <a:xfrm>
            <a:off x="0" y="0"/>
            <a:ext cx="7010400" cy="6970713"/>
          </a:xfrm>
        </p:spPr>
      </p:pic>
      <p:sp>
        <p:nvSpPr>
          <p:cNvPr id="48132" name="Text Box 4"/>
          <p:cNvSpPr txBox="1">
            <a:spLocks noChangeArrowheads="1"/>
          </p:cNvSpPr>
          <p:nvPr/>
        </p:nvSpPr>
        <p:spPr bwMode="auto">
          <a:xfrm>
            <a:off x="5943600" y="2590800"/>
            <a:ext cx="2819400" cy="3105150"/>
          </a:xfrm>
          <a:prstGeom prst="rect">
            <a:avLst/>
          </a:prstGeom>
          <a:noFill/>
          <a:ln w="9525">
            <a:noFill/>
            <a:miter lim="800000"/>
            <a:headEnd/>
            <a:tailEnd/>
          </a:ln>
          <a:effectLst/>
        </p:spPr>
        <p:txBody>
          <a:bodyPr>
            <a:spAutoFit/>
          </a:bodyPr>
          <a:lstStyle/>
          <a:p>
            <a:r>
              <a:rPr lang="en-US">
                <a:latin typeface="Arial" charset="0"/>
              </a:rPr>
              <a:t>~  Although China covers a huge area, until recent times, most people lived only along the east coast or in the river valley.</a:t>
            </a:r>
          </a:p>
          <a:p>
            <a:pPr>
              <a:spcBef>
                <a:spcPct val="50000"/>
              </a:spcBef>
            </a:pPr>
            <a:endParaRPr 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jungl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aocha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lstStyle/>
          <a:p>
            <a:r>
              <a:rPr lang="en-US"/>
              <a:t>Early Views</a:t>
            </a:r>
          </a:p>
        </p:txBody>
      </p:sp>
      <p:sp>
        <p:nvSpPr>
          <p:cNvPr id="30727" name="Rectangle 7"/>
          <p:cNvSpPr>
            <a:spLocks noGrp="1" noChangeArrowheads="1"/>
          </p:cNvSpPr>
          <p:nvPr>
            <p:ph type="body" sz="half" idx="1"/>
          </p:nvPr>
        </p:nvSpPr>
        <p:spPr/>
        <p:txBody>
          <a:bodyPr/>
          <a:lstStyle/>
          <a:p>
            <a:r>
              <a:rPr lang="en-US" sz="2800"/>
              <a:t>The Chinese called themselves “</a:t>
            </a:r>
            <a:r>
              <a:rPr lang="en-US" sz="2800" b="1">
                <a:solidFill>
                  <a:schemeClr val="folHlink"/>
                </a:solidFill>
              </a:rPr>
              <a:t>The Middle Kingdom</a:t>
            </a:r>
            <a:r>
              <a:rPr lang="en-US" sz="2800"/>
              <a:t>” because they believed they were at the center. </a:t>
            </a:r>
          </a:p>
          <a:p>
            <a:r>
              <a:rPr lang="en-US" sz="2800"/>
              <a:t>This is an example of </a:t>
            </a:r>
            <a:r>
              <a:rPr lang="en-US" sz="2800" b="1" i="1">
                <a:solidFill>
                  <a:schemeClr val="folHlink"/>
                </a:solidFill>
              </a:rPr>
              <a:t>ethnocentrism</a:t>
            </a:r>
            <a:r>
              <a:rPr lang="en-US" sz="2800"/>
              <a:t>.</a:t>
            </a:r>
          </a:p>
        </p:txBody>
      </p:sp>
      <p:pic>
        <p:nvPicPr>
          <p:cNvPr id="30731" name="Picture 11" descr="The%20Middle%20Kingdom1"/>
          <p:cNvPicPr>
            <a:picLocks noChangeAspect="1" noChangeArrowheads="1"/>
          </p:cNvPicPr>
          <p:nvPr>
            <p:ph type="clipArt" sz="half" idx="2"/>
          </p:nvPr>
        </p:nvPicPr>
        <p:blipFill>
          <a:blip r:embed="rId2" cstate="print"/>
          <a:srcRect/>
          <a:stretch>
            <a:fillRect/>
          </a:stretch>
        </p:blipFill>
        <p:spPr>
          <a:xfrm>
            <a:off x="4648200" y="2286000"/>
            <a:ext cx="4132263" cy="34147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 calcmode="lin" valueType="num">
                                      <p:cBhvr additive="base">
                                        <p:cTn id="7" dur="500" fill="hold"/>
                                        <p:tgtEl>
                                          <p:spTgt spid="307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7">
                                            <p:txEl>
                                              <p:pRg st="1" end="1"/>
                                            </p:txEl>
                                          </p:spTgt>
                                        </p:tgtEl>
                                        <p:attrNameLst>
                                          <p:attrName>style.visibility</p:attrName>
                                        </p:attrNameLst>
                                      </p:cBhvr>
                                      <p:to>
                                        <p:strVal val="visible"/>
                                      </p:to>
                                    </p:set>
                                    <p:anim calcmode="lin" valueType="num">
                                      <p:cBhvr additive="base">
                                        <p:cTn id="13" dur="500" fill="hold"/>
                                        <p:tgtEl>
                                          <p:spTgt spid="307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3" name="Rectangle 7"/>
          <p:cNvSpPr>
            <a:spLocks noGrp="1" noChangeArrowheads="1"/>
          </p:cNvSpPr>
          <p:nvPr>
            <p:ph type="title"/>
          </p:nvPr>
        </p:nvSpPr>
        <p:spPr/>
        <p:txBody>
          <a:bodyPr/>
          <a:lstStyle/>
          <a:p>
            <a:r>
              <a:rPr lang="en-US"/>
              <a:t>Shang Dynasty</a:t>
            </a:r>
          </a:p>
        </p:txBody>
      </p:sp>
      <p:pic>
        <p:nvPicPr>
          <p:cNvPr id="34824" name="Picture 8"/>
          <p:cNvPicPr>
            <a:picLocks noChangeAspect="1" noChangeArrowheads="1"/>
          </p:cNvPicPr>
          <p:nvPr>
            <p:ph type="clipArt" sz="half" idx="1"/>
          </p:nvPr>
        </p:nvPicPr>
        <p:blipFill>
          <a:blip r:embed="rId2" cstate="print"/>
          <a:srcRect/>
          <a:stretch>
            <a:fillRect/>
          </a:stretch>
        </p:blipFill>
        <p:spPr>
          <a:xfrm>
            <a:off x="304800" y="1828800"/>
            <a:ext cx="2619375" cy="3881438"/>
          </a:xfrm>
        </p:spPr>
      </p:pic>
      <p:sp>
        <p:nvSpPr>
          <p:cNvPr id="34825" name="Rectangle 9"/>
          <p:cNvSpPr>
            <a:spLocks noGrp="1" noChangeArrowheads="1"/>
          </p:cNvSpPr>
          <p:nvPr>
            <p:ph type="body" sz="half" idx="2"/>
          </p:nvPr>
        </p:nvSpPr>
        <p:spPr>
          <a:xfrm>
            <a:off x="4495800" y="2214563"/>
            <a:ext cx="4648200" cy="4110037"/>
          </a:xfrm>
        </p:spPr>
        <p:txBody>
          <a:bodyPr/>
          <a:lstStyle/>
          <a:p>
            <a:r>
              <a:rPr lang="en-US" sz="2800"/>
              <a:t>About 1650 BC, the Shang gained control of northern China.  Ruling families began to gain control, similar to small kingdoms. </a:t>
            </a:r>
          </a:p>
          <a:p>
            <a:r>
              <a:rPr lang="en-US" sz="2800"/>
              <a:t>The Shang set up the first dynasty.  </a:t>
            </a:r>
          </a:p>
          <a:p>
            <a:pPr lvl="1"/>
            <a:r>
              <a:rPr lang="en-US" sz="2400" b="1" u="sng"/>
              <a:t>Dynasty:</a:t>
            </a:r>
            <a:r>
              <a:rPr lang="en-US" sz="2400"/>
              <a:t>  </a:t>
            </a:r>
            <a:r>
              <a:rPr lang="en-US" sz="2400" b="1" i="1"/>
              <a:t>A series of rulers from a family.</a:t>
            </a:r>
          </a:p>
        </p:txBody>
      </p:sp>
      <p:pic>
        <p:nvPicPr>
          <p:cNvPr id="34826" name="Picture 10" descr="bronzevessal_script_2"/>
          <p:cNvPicPr>
            <a:picLocks noChangeAspect="1" noChangeArrowheads="1"/>
          </p:cNvPicPr>
          <p:nvPr/>
        </p:nvPicPr>
        <p:blipFill>
          <a:blip r:embed="rId3" cstate="print"/>
          <a:srcRect/>
          <a:stretch>
            <a:fillRect/>
          </a:stretch>
        </p:blipFill>
        <p:spPr bwMode="auto">
          <a:xfrm>
            <a:off x="2514600" y="4114800"/>
            <a:ext cx="1763713" cy="2098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animEffect transition="in" filter="dissolve">
                                      <p:cBhvr>
                                        <p:cTn id="7" dur="500"/>
                                        <p:tgtEl>
                                          <p:spTgt spid="348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5">
                                            <p:txEl>
                                              <p:pRg st="1" end="1"/>
                                            </p:txEl>
                                          </p:spTgt>
                                        </p:tgtEl>
                                        <p:attrNameLst>
                                          <p:attrName>style.visibility</p:attrName>
                                        </p:attrNameLst>
                                      </p:cBhvr>
                                      <p:to>
                                        <p:strVal val="visible"/>
                                      </p:to>
                                    </p:set>
                                    <p:animEffect transition="in" filter="dissolve">
                                      <p:cBhvr>
                                        <p:cTn id="12" dur="500"/>
                                        <p:tgtEl>
                                          <p:spTgt spid="348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25">
                                            <p:txEl>
                                              <p:pRg st="2" end="2"/>
                                            </p:txEl>
                                          </p:spTgt>
                                        </p:tgtEl>
                                        <p:attrNameLst>
                                          <p:attrName>style.visibility</p:attrName>
                                        </p:attrNameLst>
                                      </p:cBhvr>
                                      <p:to>
                                        <p:strVal val="visible"/>
                                      </p:to>
                                    </p:set>
                                    <p:animEffect transition="in" filter="dissolve">
                                      <p:cBhvr>
                                        <p:cTn id="17" dur="500"/>
                                        <p:tgtEl>
                                          <p:spTgt spid="348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bldLvl="5"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www.chinahighlights.com/image/map/ancient/shang-dynasty-map1.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p:txBody>
          <a:bodyPr/>
          <a:lstStyle/>
          <a:p>
            <a:endParaRPr lang="en-US"/>
          </a:p>
        </p:txBody>
      </p:sp>
      <p:sp>
        <p:nvSpPr>
          <p:cNvPr id="35846" name="Rectangle 6"/>
          <p:cNvSpPr>
            <a:spLocks noGrp="1" noChangeArrowheads="1"/>
          </p:cNvSpPr>
          <p:nvPr>
            <p:ph type="body" idx="1"/>
          </p:nvPr>
        </p:nvSpPr>
        <p:spPr/>
        <p:txBody>
          <a:bodyPr/>
          <a:lstStyle/>
          <a:p>
            <a:r>
              <a:rPr lang="en-US"/>
              <a:t>The ancient civilization was much like others with nobility owning the land, merchants and craftspeople trading and living in the cities and a large population of peasants living in surrounding villages.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p:txBody>
          <a:bodyPr/>
          <a:lstStyle/>
          <a:p>
            <a:pPr algn="l"/>
            <a:r>
              <a:rPr lang="en-US"/>
              <a:t>Polytheistic Peoples</a:t>
            </a:r>
          </a:p>
        </p:txBody>
      </p:sp>
      <p:sp>
        <p:nvSpPr>
          <p:cNvPr id="36871" name="Rectangle 7"/>
          <p:cNvSpPr>
            <a:spLocks noGrp="1" noChangeArrowheads="1"/>
          </p:cNvSpPr>
          <p:nvPr>
            <p:ph type="body" sz="half" idx="1"/>
          </p:nvPr>
        </p:nvSpPr>
        <p:spPr/>
        <p:txBody>
          <a:bodyPr/>
          <a:lstStyle/>
          <a:p>
            <a:pPr>
              <a:lnSpc>
                <a:spcPct val="90000"/>
              </a:lnSpc>
            </a:pPr>
            <a:r>
              <a:rPr lang="en-US" sz="2800"/>
              <a:t>Early Chinese people were polytheistic, and prayed to many Gods and nature spirits. </a:t>
            </a:r>
          </a:p>
          <a:p>
            <a:pPr>
              <a:lnSpc>
                <a:spcPct val="90000"/>
              </a:lnSpc>
            </a:pPr>
            <a:r>
              <a:rPr lang="en-US" sz="2800"/>
              <a:t>They also looked to dead relatives to help them in daily life and to help them please the Gods.</a:t>
            </a:r>
          </a:p>
          <a:p>
            <a:pPr>
              <a:lnSpc>
                <a:spcPct val="90000"/>
              </a:lnSpc>
            </a:pPr>
            <a:endParaRPr lang="en-US" sz="2800"/>
          </a:p>
        </p:txBody>
      </p:sp>
      <p:pic>
        <p:nvPicPr>
          <p:cNvPr id="36872" name="Picture 8"/>
          <p:cNvPicPr>
            <a:picLocks noChangeAspect="1" noChangeArrowheads="1"/>
          </p:cNvPicPr>
          <p:nvPr>
            <p:ph type="clipArt" sz="half" idx="2"/>
          </p:nvPr>
        </p:nvPicPr>
        <p:blipFill>
          <a:blip r:embed="rId2" cstate="print"/>
          <a:srcRect/>
          <a:stretch>
            <a:fillRect/>
          </a:stretch>
        </p:blipFill>
        <p:spPr>
          <a:xfrm>
            <a:off x="4876800" y="1447800"/>
            <a:ext cx="2679700" cy="2663825"/>
          </a:xfrm>
        </p:spPr>
      </p:pic>
      <p:pic>
        <p:nvPicPr>
          <p:cNvPr id="36873" name="Picture 9" descr="chinesegod"/>
          <p:cNvPicPr>
            <a:picLocks noChangeAspect="1" noChangeArrowheads="1"/>
          </p:cNvPicPr>
          <p:nvPr/>
        </p:nvPicPr>
        <p:blipFill>
          <a:blip r:embed="rId3" cstate="print"/>
          <a:srcRect/>
          <a:stretch>
            <a:fillRect/>
          </a:stretch>
        </p:blipFill>
        <p:spPr bwMode="auto">
          <a:xfrm>
            <a:off x="6465888" y="3200400"/>
            <a:ext cx="2182812"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1">
                                            <p:txEl>
                                              <p:pRg st="0" end="0"/>
                                            </p:txEl>
                                          </p:spTgt>
                                        </p:tgtEl>
                                        <p:attrNameLst>
                                          <p:attrName>style.visibility</p:attrName>
                                        </p:attrNameLst>
                                      </p:cBhvr>
                                      <p:to>
                                        <p:strVal val="visible"/>
                                      </p:to>
                                    </p:set>
                                    <p:animEffect transition="in" filter="box(in)">
                                      <p:cBhvr>
                                        <p:cTn id="7" dur="500"/>
                                        <p:tgtEl>
                                          <p:spTgt spid="368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1">
                                            <p:txEl>
                                              <p:pRg st="1" end="1"/>
                                            </p:txEl>
                                          </p:spTgt>
                                        </p:tgtEl>
                                        <p:attrNameLst>
                                          <p:attrName>style.visibility</p:attrName>
                                        </p:attrNameLst>
                                      </p:cBhvr>
                                      <p:to>
                                        <p:strVal val="visible"/>
                                      </p:to>
                                    </p:set>
                                    <p:animEffect transition="in" filter="box(in)">
                                      <p:cBhvr>
                                        <p:cTn id="12" dur="500"/>
                                        <p:tgtEl>
                                          <p:spTgt spid="368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build="p" bldLvl="4"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http://www.world-tour-orion7.com/images/ChineseGo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010721"/>
          <p:cNvPicPr>
            <a:picLocks noChangeAspect="1" noChangeArrowheads="1"/>
          </p:cNvPicPr>
          <p:nvPr/>
        </p:nvPicPr>
        <p:blipFill>
          <a:blip r:embed="rId2" cstate="print"/>
          <a:srcRect/>
          <a:stretch>
            <a:fillRect/>
          </a:stretch>
        </p:blipFill>
        <p:spPr bwMode="auto">
          <a:xfrm>
            <a:off x="2667000" y="990600"/>
            <a:ext cx="3600450" cy="5557838"/>
          </a:xfrm>
          <a:prstGeom prst="rect">
            <a:avLst/>
          </a:prstGeom>
          <a:noFill/>
        </p:spPr>
      </p:pic>
      <p:pic>
        <p:nvPicPr>
          <p:cNvPr id="37891" name="Picture 3" descr="p32n11"/>
          <p:cNvPicPr>
            <a:picLocks noChangeAspect="1" noChangeArrowheads="1"/>
          </p:cNvPicPr>
          <p:nvPr/>
        </p:nvPicPr>
        <p:blipFill>
          <a:blip r:embed="rId3" cstate="print"/>
          <a:srcRect/>
          <a:stretch>
            <a:fillRect/>
          </a:stretch>
        </p:blipFill>
        <p:spPr bwMode="auto">
          <a:xfrm>
            <a:off x="6400800" y="4267200"/>
            <a:ext cx="2428875" cy="1600200"/>
          </a:xfrm>
          <a:prstGeom prst="rect">
            <a:avLst/>
          </a:prstGeom>
          <a:noFill/>
        </p:spPr>
      </p:pic>
      <p:pic>
        <p:nvPicPr>
          <p:cNvPr id="37892" name="Picture 4" descr="bgw2"/>
          <p:cNvPicPr>
            <a:picLocks noChangeAspect="1" noChangeArrowheads="1"/>
          </p:cNvPicPr>
          <p:nvPr/>
        </p:nvPicPr>
        <p:blipFill>
          <a:blip r:embed="rId4" cstate="print"/>
          <a:srcRect/>
          <a:stretch>
            <a:fillRect/>
          </a:stretch>
        </p:blipFill>
        <p:spPr bwMode="auto">
          <a:xfrm>
            <a:off x="228600" y="2514600"/>
            <a:ext cx="2224088" cy="2276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5" name="Rectangle 11"/>
          <p:cNvSpPr>
            <a:spLocks noGrp="1" noChangeArrowheads="1"/>
          </p:cNvSpPr>
          <p:nvPr>
            <p:ph type="title"/>
          </p:nvPr>
        </p:nvSpPr>
        <p:spPr/>
        <p:txBody>
          <a:bodyPr/>
          <a:lstStyle/>
          <a:p>
            <a:pPr algn="r"/>
            <a:r>
              <a:rPr lang="en-US" sz="4000"/>
              <a:t>India’s Geographic Features</a:t>
            </a:r>
          </a:p>
        </p:txBody>
      </p:sp>
      <p:pic>
        <p:nvPicPr>
          <p:cNvPr id="1045" name="Picture 21" descr="http://www.cnn.com/WORLD/asiapcf/9908/15/india.pakistan/india.new.delhi.pakistan.jpg"/>
          <p:cNvPicPr>
            <a:picLocks noChangeAspect="1" noChangeArrowheads="1"/>
          </p:cNvPicPr>
          <p:nvPr>
            <p:ph type="clipArt" sz="half" idx="1"/>
          </p:nvPr>
        </p:nvPicPr>
        <p:blipFill>
          <a:blip r:embed="rId2" cstate="print"/>
          <a:srcRect/>
          <a:stretch>
            <a:fillRect/>
          </a:stretch>
        </p:blipFill>
        <p:spPr>
          <a:xfrm>
            <a:off x="0" y="2159000"/>
            <a:ext cx="4724400" cy="4699000"/>
          </a:xfrm>
          <a:noFill/>
          <a:ln/>
        </p:spPr>
      </p:pic>
      <p:sp>
        <p:nvSpPr>
          <p:cNvPr id="1036" name="Rectangle 12"/>
          <p:cNvSpPr>
            <a:spLocks noGrp="1" noChangeArrowheads="1"/>
          </p:cNvSpPr>
          <p:nvPr>
            <p:ph type="body" sz="half" idx="2"/>
          </p:nvPr>
        </p:nvSpPr>
        <p:spPr>
          <a:xfrm>
            <a:off x="4876800" y="2209800"/>
            <a:ext cx="3903663" cy="4262438"/>
          </a:xfrm>
        </p:spPr>
        <p:txBody>
          <a:bodyPr/>
          <a:lstStyle/>
          <a:p>
            <a:r>
              <a:rPr lang="en-US" sz="2400"/>
              <a:t>The Indian </a:t>
            </a:r>
            <a:r>
              <a:rPr lang="en-US" sz="2400" b="1">
                <a:solidFill>
                  <a:schemeClr val="folHlink"/>
                </a:solidFill>
              </a:rPr>
              <a:t>subcontinent</a:t>
            </a:r>
            <a:r>
              <a:rPr lang="en-US" sz="2400"/>
              <a:t> is a </a:t>
            </a:r>
            <a:r>
              <a:rPr lang="en-US" sz="2400" b="1">
                <a:solidFill>
                  <a:schemeClr val="folHlink"/>
                </a:solidFill>
              </a:rPr>
              <a:t>large, wedge-shaped peninsula</a:t>
            </a:r>
            <a:r>
              <a:rPr lang="en-US" sz="2400"/>
              <a:t> that extends southward into the Indian Ocean.</a:t>
            </a:r>
          </a:p>
          <a:p>
            <a:r>
              <a:rPr lang="en-US" sz="2400" b="1">
                <a:solidFill>
                  <a:schemeClr val="folHlink"/>
                </a:solidFill>
              </a:rPr>
              <a:t>Subcontinent</a:t>
            </a:r>
            <a:r>
              <a:rPr lang="en-US" sz="2400"/>
              <a:t>:  A large region that is part of a continent, but is </a:t>
            </a:r>
            <a:r>
              <a:rPr lang="en-US" sz="2400" b="1" u="sng">
                <a:solidFill>
                  <a:schemeClr val="folHlink"/>
                </a:solidFill>
              </a:rPr>
              <a:t>separated</a:t>
            </a:r>
            <a:r>
              <a:rPr lang="en-US" sz="2400"/>
              <a:t> from the rest of the content in some way.</a:t>
            </a:r>
          </a:p>
        </p:txBody>
      </p:sp>
      <p:pic>
        <p:nvPicPr>
          <p:cNvPr id="1040" name="Picture 16" descr="http://www.tokyo.afosr.af.mil/Pictures/India%20map.jpg"/>
          <p:cNvPicPr>
            <a:picLocks noChangeAspect="1" noChangeArrowheads="1"/>
          </p:cNvPicPr>
          <p:nvPr/>
        </p:nvPicPr>
        <p:blipFill>
          <a:blip r:embed="rId3" cstate="print"/>
          <a:srcRect/>
          <a:stretch>
            <a:fillRect/>
          </a:stretch>
        </p:blipFill>
        <p:spPr bwMode="auto">
          <a:xfrm>
            <a:off x="1447800" y="609600"/>
            <a:ext cx="1136650" cy="1189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6">
                                            <p:txEl>
                                              <p:pRg st="0" end="0"/>
                                            </p:txEl>
                                          </p:spTgt>
                                        </p:tgtEl>
                                        <p:attrNameLst>
                                          <p:attrName>style.visibility</p:attrName>
                                        </p:attrNameLst>
                                      </p:cBhvr>
                                      <p:to>
                                        <p:strVal val="visible"/>
                                      </p:to>
                                    </p:set>
                                    <p:animEffect transition="in" filter="dissolve">
                                      <p:cBhvr>
                                        <p:cTn id="7" dur="500"/>
                                        <p:tgtEl>
                                          <p:spTgt spid="1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6">
                                            <p:txEl>
                                              <p:pRg st="1" end="1"/>
                                            </p:txEl>
                                          </p:spTgt>
                                        </p:tgtEl>
                                        <p:attrNameLst>
                                          <p:attrName>style.visibility</p:attrName>
                                        </p:attrNameLst>
                                      </p:cBhvr>
                                      <p:to>
                                        <p:strVal val="visible"/>
                                      </p:to>
                                    </p:set>
                                    <p:animEffect transition="in" filter="dissolve">
                                      <p:cBhvr>
                                        <p:cTn id="12" dur="500"/>
                                        <p:tgtEl>
                                          <p:spTgt spid="1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8" name="Rectangle 16"/>
          <p:cNvSpPr>
            <a:spLocks noGrp="1" noChangeArrowheads="1"/>
          </p:cNvSpPr>
          <p:nvPr>
            <p:ph type="title"/>
          </p:nvPr>
        </p:nvSpPr>
        <p:spPr/>
        <p:txBody>
          <a:bodyPr/>
          <a:lstStyle/>
          <a:p>
            <a:r>
              <a:rPr lang="en-US"/>
              <a:t>Ying and Yang</a:t>
            </a:r>
          </a:p>
        </p:txBody>
      </p:sp>
      <p:sp>
        <p:nvSpPr>
          <p:cNvPr id="38929" name="Rectangle 17"/>
          <p:cNvSpPr>
            <a:spLocks noGrp="1" noChangeArrowheads="1"/>
          </p:cNvSpPr>
          <p:nvPr>
            <p:ph type="body" sz="half" idx="1"/>
          </p:nvPr>
        </p:nvSpPr>
        <p:spPr>
          <a:xfrm>
            <a:off x="809625" y="2214563"/>
            <a:ext cx="4067175" cy="4110037"/>
          </a:xfrm>
        </p:spPr>
        <p:txBody>
          <a:bodyPr/>
          <a:lstStyle/>
          <a:p>
            <a:r>
              <a:rPr lang="en-US" sz="2800"/>
              <a:t>Many Chinese also believed that the universe held a delicate balance between opposing forces.</a:t>
            </a:r>
          </a:p>
          <a:p>
            <a:r>
              <a:rPr lang="en-US" sz="2800"/>
              <a:t>The Ying and Yang must be in balance for prosperity and happiness to occur in one’s life.</a:t>
            </a:r>
          </a:p>
          <a:p>
            <a:endParaRPr lang="en-US" sz="2800"/>
          </a:p>
        </p:txBody>
      </p:sp>
      <p:pic>
        <p:nvPicPr>
          <p:cNvPr id="38934" name="Picture 22" descr="Image:Yin yang.svg">
            <a:hlinkClick r:id="rId2"/>
          </p:cNvPr>
          <p:cNvPicPr>
            <a:picLocks noChangeAspect="1" noChangeArrowheads="1"/>
          </p:cNvPicPr>
          <p:nvPr>
            <p:ph type="clipArt" sz="half" idx="2"/>
          </p:nvPr>
        </p:nvPicPr>
        <p:blipFill>
          <a:blip r:embed="rId3" cstate="print"/>
          <a:srcRect/>
          <a:stretch>
            <a:fillRect/>
          </a:stretch>
        </p:blipFill>
        <p:spPr>
          <a:xfrm>
            <a:off x="4875213" y="2214563"/>
            <a:ext cx="3881437" cy="3881437"/>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8929">
                                            <p:txEl>
                                              <p:pRg st="0" end="0"/>
                                            </p:txEl>
                                          </p:spTgt>
                                        </p:tgtEl>
                                        <p:attrNameLst>
                                          <p:attrName>style.visibility</p:attrName>
                                        </p:attrNameLst>
                                      </p:cBhvr>
                                      <p:to>
                                        <p:strVal val="visible"/>
                                      </p:to>
                                    </p:set>
                                    <p:anim calcmode="lin" valueType="num">
                                      <p:cBhvr>
                                        <p:cTn id="7" dur="500" fill="hold"/>
                                        <p:tgtEl>
                                          <p:spTgt spid="389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2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8929">
                                            <p:txEl>
                                              <p:pRg st="1" end="1"/>
                                            </p:txEl>
                                          </p:spTgt>
                                        </p:tgtEl>
                                        <p:attrNameLst>
                                          <p:attrName>style.visibility</p:attrName>
                                        </p:attrNameLst>
                                      </p:cBhvr>
                                      <p:to>
                                        <p:strVal val="visible"/>
                                      </p:to>
                                    </p:set>
                                    <p:anim calcmode="lin" valueType="num">
                                      <p:cBhvr>
                                        <p:cTn id="13" dur="500" fill="hold"/>
                                        <p:tgtEl>
                                          <p:spTgt spid="3892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92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8" name="Rectangle 12"/>
          <p:cNvSpPr>
            <a:spLocks noGrp="1" noChangeArrowheads="1"/>
          </p:cNvSpPr>
          <p:nvPr>
            <p:ph type="title"/>
          </p:nvPr>
        </p:nvSpPr>
        <p:spPr/>
        <p:txBody>
          <a:bodyPr/>
          <a:lstStyle/>
          <a:p>
            <a:r>
              <a:rPr lang="en-US"/>
              <a:t>Early Writing System</a:t>
            </a:r>
          </a:p>
        </p:txBody>
      </p:sp>
      <p:sp>
        <p:nvSpPr>
          <p:cNvPr id="39943" name="Rectangle 7"/>
          <p:cNvSpPr>
            <a:spLocks noGrp="1" noChangeArrowheads="1"/>
          </p:cNvSpPr>
          <p:nvPr>
            <p:ph type="body" sz="half" idx="1"/>
          </p:nvPr>
        </p:nvSpPr>
        <p:spPr>
          <a:xfrm>
            <a:off x="838200" y="1981200"/>
            <a:ext cx="7953375" cy="1747838"/>
          </a:xfrm>
        </p:spPr>
        <p:txBody>
          <a:bodyPr/>
          <a:lstStyle/>
          <a:p>
            <a:pPr>
              <a:lnSpc>
                <a:spcPct val="90000"/>
              </a:lnSpc>
            </a:pPr>
            <a:r>
              <a:rPr lang="en-US" sz="2800"/>
              <a:t>The Chinese civilizations made achievements in early writing systems that include both pictographs and ideographs and is now as one of the earliest writing systems.</a:t>
            </a:r>
          </a:p>
          <a:p>
            <a:pPr>
              <a:lnSpc>
                <a:spcPct val="90000"/>
              </a:lnSpc>
            </a:pPr>
            <a:endParaRPr lang="en-US" sz="2800"/>
          </a:p>
        </p:txBody>
      </p:sp>
      <p:sp>
        <p:nvSpPr>
          <p:cNvPr id="39949" name="Rectangle 13"/>
          <p:cNvSpPr>
            <a:spLocks noGrp="1" noChangeArrowheads="1"/>
          </p:cNvSpPr>
          <p:nvPr>
            <p:ph type="clipArt" sz="half" idx="2"/>
          </p:nvPr>
        </p:nvSpPr>
        <p:spPr/>
      </p:sp>
      <p:pic>
        <p:nvPicPr>
          <p:cNvPr id="39944" name="Picture 8"/>
          <p:cNvPicPr>
            <a:picLocks noChangeAspect="1" noChangeArrowheads="1"/>
          </p:cNvPicPr>
          <p:nvPr>
            <p:ph type="body" sz="half" idx="4294967295"/>
          </p:nvPr>
        </p:nvPicPr>
        <p:blipFill>
          <a:blip r:embed="rId2" cstate="print"/>
          <a:srcRect/>
          <a:stretch>
            <a:fillRect/>
          </a:stretch>
        </p:blipFill>
        <p:spPr>
          <a:xfrm>
            <a:off x="609600" y="3581400"/>
            <a:ext cx="3903663" cy="3881438"/>
          </a:xfrm>
        </p:spPr>
      </p:pic>
      <p:pic>
        <p:nvPicPr>
          <p:cNvPr id="39946" name="Picture 10" descr="bronze_inscription"/>
          <p:cNvPicPr>
            <a:picLocks noChangeAspect="1" noChangeArrowheads="1"/>
          </p:cNvPicPr>
          <p:nvPr/>
        </p:nvPicPr>
        <p:blipFill>
          <a:blip r:embed="rId3" cstate="print"/>
          <a:srcRect/>
          <a:stretch>
            <a:fillRect/>
          </a:stretch>
        </p:blipFill>
        <p:spPr bwMode="auto">
          <a:xfrm>
            <a:off x="3581400" y="4724400"/>
            <a:ext cx="2738438" cy="3459163"/>
          </a:xfrm>
          <a:prstGeom prst="rect">
            <a:avLst/>
          </a:prstGeom>
          <a:noFill/>
        </p:spPr>
      </p:pic>
      <p:pic>
        <p:nvPicPr>
          <p:cNvPr id="39947" name="Picture 11" descr="GN0094%20CHINESE%20WRITING%20II"/>
          <p:cNvPicPr>
            <a:picLocks noChangeAspect="1" noChangeArrowheads="1"/>
          </p:cNvPicPr>
          <p:nvPr/>
        </p:nvPicPr>
        <p:blipFill>
          <a:blip r:embed="rId4" cstate="print"/>
          <a:srcRect/>
          <a:stretch>
            <a:fillRect/>
          </a:stretch>
        </p:blipFill>
        <p:spPr bwMode="auto">
          <a:xfrm>
            <a:off x="5867400" y="3962400"/>
            <a:ext cx="2308225" cy="3235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943">
                                            <p:txEl>
                                              <p:pRg st="0" end="0"/>
                                            </p:txEl>
                                          </p:spTgt>
                                        </p:tgtEl>
                                        <p:attrNameLst>
                                          <p:attrName>style.visibility</p:attrName>
                                        </p:attrNameLst>
                                      </p:cBhvr>
                                      <p:to>
                                        <p:strVal val="visible"/>
                                      </p:to>
                                    </p:set>
                                    <p:anim calcmode="lin" valueType="num">
                                      <p:cBhvr additive="base">
                                        <p:cTn id="7" dur="500" fill="hold"/>
                                        <p:tgtEl>
                                          <p:spTgt spid="399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walkingalonel"/>
          <p:cNvPicPr>
            <a:picLocks noChangeAspect="1" noChangeArrowheads="1"/>
          </p:cNvPicPr>
          <p:nvPr/>
        </p:nvPicPr>
        <p:blipFill>
          <a:blip r:embed="rId2" cstate="print"/>
          <a:srcRect/>
          <a:stretch>
            <a:fillRect/>
          </a:stretch>
        </p:blipFill>
        <p:spPr bwMode="auto">
          <a:xfrm>
            <a:off x="3886200" y="3124200"/>
            <a:ext cx="5029200" cy="3279775"/>
          </a:xfrm>
          <a:prstGeom prst="rect">
            <a:avLst/>
          </a:prstGeom>
          <a:noFill/>
        </p:spPr>
      </p:pic>
      <p:pic>
        <p:nvPicPr>
          <p:cNvPr id="40964" name="Picture 4" descr="india006"/>
          <p:cNvPicPr>
            <a:picLocks noChangeAspect="1" noChangeArrowheads="1"/>
          </p:cNvPicPr>
          <p:nvPr/>
        </p:nvPicPr>
        <p:blipFill>
          <a:blip r:embed="rId3" cstate="print"/>
          <a:srcRect/>
          <a:stretch>
            <a:fillRect/>
          </a:stretch>
        </p:blipFill>
        <p:spPr bwMode="auto">
          <a:xfrm>
            <a:off x="381000" y="381000"/>
            <a:ext cx="4724400" cy="31908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malayas_indi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malayapi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ainital%20Himalayan%20Vie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g009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074"/>
          <p:cNvSpPr>
            <a:spLocks noGrp="1" noChangeArrowheads="1"/>
          </p:cNvSpPr>
          <p:nvPr>
            <p:ph type="title"/>
          </p:nvPr>
        </p:nvSpPr>
        <p:spPr/>
        <p:txBody>
          <a:bodyPr/>
          <a:lstStyle/>
          <a:p>
            <a:r>
              <a:rPr lang="en-US"/>
              <a:t>Identification of </a:t>
            </a:r>
            <a:br>
              <a:rPr lang="en-US"/>
            </a:br>
            <a:r>
              <a:rPr lang="en-US"/>
              <a:t>Geographic Features in India</a:t>
            </a:r>
          </a:p>
        </p:txBody>
      </p:sp>
      <p:pic>
        <p:nvPicPr>
          <p:cNvPr id="21509" name="Picture 3077" descr="http://staff.harrisonburg.k12.va.us/~cwalton/solpracticetesttwo/My%20Pictures/mapindiachina.jpg"/>
          <p:cNvPicPr>
            <a:picLocks noChangeAspect="1" noChangeArrowheads="1"/>
          </p:cNvPicPr>
          <p:nvPr>
            <p:ph type="clipArt" sz="half" idx="2"/>
          </p:nvPr>
        </p:nvPicPr>
        <p:blipFill>
          <a:blip r:embed="rId2" cstate="print"/>
          <a:srcRect/>
          <a:stretch>
            <a:fillRect/>
          </a:stretch>
        </p:blipFill>
        <p:spPr>
          <a:xfrm>
            <a:off x="1676400" y="1828800"/>
            <a:ext cx="5567363" cy="4741863"/>
          </a:xfrm>
          <a:noFill/>
          <a:ln/>
        </p:spPr>
      </p:pic>
      <p:sp>
        <p:nvSpPr>
          <p:cNvPr id="21510" name="Text Box 3078"/>
          <p:cNvSpPr txBox="1">
            <a:spLocks noChangeArrowheads="1"/>
          </p:cNvSpPr>
          <p:nvPr/>
        </p:nvSpPr>
        <p:spPr bwMode="auto">
          <a:xfrm>
            <a:off x="1752600" y="2362200"/>
            <a:ext cx="1371600" cy="366713"/>
          </a:xfrm>
          <a:prstGeom prst="rect">
            <a:avLst/>
          </a:prstGeom>
          <a:noFill/>
          <a:ln w="9525">
            <a:noFill/>
            <a:miter lim="800000"/>
            <a:headEnd/>
            <a:tailEnd/>
          </a:ln>
          <a:effectLst/>
        </p:spPr>
        <p:txBody>
          <a:bodyPr>
            <a:spAutoFit/>
          </a:bodyPr>
          <a:lstStyle/>
          <a:p>
            <a:pPr>
              <a:spcBef>
                <a:spcPct val="50000"/>
              </a:spcBef>
            </a:pPr>
            <a:r>
              <a:rPr lang="en-US" sz="1800"/>
              <a:t>Indus River</a:t>
            </a:r>
          </a:p>
        </p:txBody>
      </p:sp>
      <p:sp>
        <p:nvSpPr>
          <p:cNvPr id="21511" name="Line 3079"/>
          <p:cNvSpPr>
            <a:spLocks noChangeShapeType="1"/>
          </p:cNvSpPr>
          <p:nvPr/>
        </p:nvSpPr>
        <p:spPr bwMode="auto">
          <a:xfrm>
            <a:off x="2286000" y="2743200"/>
            <a:ext cx="152400" cy="304800"/>
          </a:xfrm>
          <a:prstGeom prst="line">
            <a:avLst/>
          </a:prstGeom>
          <a:noFill/>
          <a:ln w="9525">
            <a:solidFill>
              <a:schemeClr val="tx1"/>
            </a:solidFill>
            <a:round/>
            <a:headEnd/>
            <a:tailEnd type="triangle" w="med" len="med"/>
          </a:ln>
          <a:effectLst/>
        </p:spPr>
        <p:txBody>
          <a:bodyPr wrap="none"/>
          <a:lstStyle/>
          <a:p>
            <a:endParaRPr lang="en-US"/>
          </a:p>
        </p:txBody>
      </p:sp>
      <p:sp>
        <p:nvSpPr>
          <p:cNvPr id="21512" name="Text Box 3080"/>
          <p:cNvSpPr txBox="1">
            <a:spLocks noChangeArrowheads="1"/>
          </p:cNvSpPr>
          <p:nvPr/>
        </p:nvSpPr>
        <p:spPr bwMode="auto">
          <a:xfrm>
            <a:off x="2895600" y="3352800"/>
            <a:ext cx="1752600" cy="366713"/>
          </a:xfrm>
          <a:prstGeom prst="rect">
            <a:avLst/>
          </a:prstGeom>
          <a:noFill/>
          <a:ln w="9525">
            <a:noFill/>
            <a:miter lim="800000"/>
            <a:headEnd/>
            <a:tailEnd/>
          </a:ln>
          <a:effectLst/>
        </p:spPr>
        <p:txBody>
          <a:bodyPr>
            <a:spAutoFit/>
          </a:bodyPr>
          <a:lstStyle/>
          <a:p>
            <a:pPr algn="ctr">
              <a:spcBef>
                <a:spcPct val="50000"/>
              </a:spcBef>
            </a:pPr>
            <a:r>
              <a:rPr lang="en-US" sz="1800"/>
              <a:t>Ganges River</a:t>
            </a:r>
          </a:p>
        </p:txBody>
      </p:sp>
      <p:sp>
        <p:nvSpPr>
          <p:cNvPr id="21513" name="Line 3081"/>
          <p:cNvSpPr>
            <a:spLocks noChangeShapeType="1"/>
          </p:cNvSpPr>
          <p:nvPr/>
        </p:nvSpPr>
        <p:spPr bwMode="auto">
          <a:xfrm>
            <a:off x="3505200" y="3657600"/>
            <a:ext cx="76200" cy="457200"/>
          </a:xfrm>
          <a:prstGeom prst="line">
            <a:avLst/>
          </a:prstGeom>
          <a:noFill/>
          <a:ln w="9525">
            <a:solidFill>
              <a:schemeClr val="tx1"/>
            </a:solidFill>
            <a:round/>
            <a:headEnd/>
            <a:tailEnd type="triangle" w="med" len="med"/>
          </a:ln>
          <a:effectLst/>
        </p:spPr>
        <p:txBody>
          <a:bodyPr wrap="none"/>
          <a:lstStyle/>
          <a:p>
            <a:endParaRPr lang="en-US"/>
          </a:p>
        </p:txBody>
      </p:sp>
      <p:sp>
        <p:nvSpPr>
          <p:cNvPr id="21514" name="Text Box 3082"/>
          <p:cNvSpPr txBox="1">
            <a:spLocks noChangeArrowheads="1"/>
          </p:cNvSpPr>
          <p:nvPr/>
        </p:nvSpPr>
        <p:spPr bwMode="auto">
          <a:xfrm>
            <a:off x="152400" y="5562600"/>
            <a:ext cx="1524000" cy="915988"/>
          </a:xfrm>
          <a:prstGeom prst="rect">
            <a:avLst/>
          </a:prstGeom>
          <a:noFill/>
          <a:ln w="9525">
            <a:noFill/>
            <a:miter lim="800000"/>
            <a:headEnd/>
            <a:tailEnd/>
          </a:ln>
          <a:effectLst/>
        </p:spPr>
        <p:txBody>
          <a:bodyPr>
            <a:spAutoFit/>
          </a:bodyPr>
          <a:lstStyle/>
          <a:p>
            <a:pPr algn="ctr">
              <a:spcBef>
                <a:spcPct val="50000"/>
              </a:spcBef>
            </a:pPr>
            <a:r>
              <a:rPr lang="en-US" sz="1800"/>
              <a:t>Peninsula and/or Subcontinent</a:t>
            </a:r>
          </a:p>
        </p:txBody>
      </p:sp>
      <p:sp>
        <p:nvSpPr>
          <p:cNvPr id="21515" name="Line 3083"/>
          <p:cNvSpPr>
            <a:spLocks noChangeShapeType="1"/>
          </p:cNvSpPr>
          <p:nvPr/>
        </p:nvSpPr>
        <p:spPr bwMode="auto">
          <a:xfrm flipV="1">
            <a:off x="1295400" y="5181600"/>
            <a:ext cx="1143000" cy="533400"/>
          </a:xfrm>
          <a:prstGeom prst="line">
            <a:avLst/>
          </a:prstGeom>
          <a:noFill/>
          <a:ln w="9525">
            <a:solidFill>
              <a:schemeClr val="tx1"/>
            </a:solidFill>
            <a:round/>
            <a:headEnd/>
            <a:tailEnd type="triangle" w="med" len="med"/>
          </a:ln>
          <a:effectLst/>
        </p:spPr>
        <p:txBody>
          <a:bodyPr wrap="none"/>
          <a:lstStyle/>
          <a:p>
            <a:endParaRPr lang="en-US"/>
          </a:p>
        </p:txBody>
      </p:sp>
      <p:pic>
        <p:nvPicPr>
          <p:cNvPr id="21516" name="Picture 3084" descr="http://www.tokyo.afosr.af.mil/Pictures/India%20map.jpg"/>
          <p:cNvPicPr>
            <a:picLocks noChangeAspect="1" noChangeArrowheads="1"/>
          </p:cNvPicPr>
          <p:nvPr/>
        </p:nvPicPr>
        <p:blipFill>
          <a:blip r:embed="rId3" cstate="print"/>
          <a:srcRect/>
          <a:stretch>
            <a:fillRect/>
          </a:stretch>
        </p:blipFill>
        <p:spPr bwMode="auto">
          <a:xfrm>
            <a:off x="304800" y="609600"/>
            <a:ext cx="1136650" cy="1189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0-#ppt_w/2"/>
                                          </p:val>
                                        </p:tav>
                                        <p:tav tm="100000">
                                          <p:val>
                                            <p:strVal val="#ppt_x"/>
                                          </p:val>
                                        </p:tav>
                                      </p:tavLst>
                                    </p:anim>
                                    <p:anim calcmode="lin" valueType="num">
                                      <p:cBhvr additive="base">
                                        <p:cTn id="8"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1"/>
                                        </p:tgtEl>
                                        <p:attrNameLst>
                                          <p:attrName>style.visibility</p:attrName>
                                        </p:attrNameLst>
                                      </p:cBhvr>
                                      <p:to>
                                        <p:strVal val="visible"/>
                                      </p:to>
                                    </p:set>
                                    <p:anim calcmode="lin" valueType="num">
                                      <p:cBhvr additive="base">
                                        <p:cTn id="13" dur="500" fill="hold"/>
                                        <p:tgtEl>
                                          <p:spTgt spid="21511"/>
                                        </p:tgtEl>
                                        <p:attrNameLst>
                                          <p:attrName>ppt_x</p:attrName>
                                        </p:attrNameLst>
                                      </p:cBhvr>
                                      <p:tavLst>
                                        <p:tav tm="0">
                                          <p:val>
                                            <p:strVal val="0-#ppt_w/2"/>
                                          </p:val>
                                        </p:tav>
                                        <p:tav tm="100000">
                                          <p:val>
                                            <p:strVal val="#ppt_x"/>
                                          </p:val>
                                        </p:tav>
                                      </p:tavLst>
                                    </p:anim>
                                    <p:anim calcmode="lin" valueType="num">
                                      <p:cBhvr additive="base">
                                        <p:cTn id="14"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anim calcmode="lin" valueType="num">
                                      <p:cBhvr additive="base">
                                        <p:cTn id="19" dur="500" fill="hold"/>
                                        <p:tgtEl>
                                          <p:spTgt spid="21512"/>
                                        </p:tgtEl>
                                        <p:attrNameLst>
                                          <p:attrName>ppt_x</p:attrName>
                                        </p:attrNameLst>
                                      </p:cBhvr>
                                      <p:tavLst>
                                        <p:tav tm="0">
                                          <p:val>
                                            <p:strVal val="0-#ppt_w/2"/>
                                          </p:val>
                                        </p:tav>
                                        <p:tav tm="100000">
                                          <p:val>
                                            <p:strVal val="#ppt_x"/>
                                          </p:val>
                                        </p:tav>
                                      </p:tavLst>
                                    </p:anim>
                                    <p:anim calcmode="lin" valueType="num">
                                      <p:cBhvr additive="base">
                                        <p:cTn id="20"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13"/>
                                        </p:tgtEl>
                                        <p:attrNameLst>
                                          <p:attrName>style.visibility</p:attrName>
                                        </p:attrNameLst>
                                      </p:cBhvr>
                                      <p:to>
                                        <p:strVal val="visible"/>
                                      </p:to>
                                    </p:set>
                                    <p:anim calcmode="lin" valueType="num">
                                      <p:cBhvr additive="base">
                                        <p:cTn id="25" dur="500" fill="hold"/>
                                        <p:tgtEl>
                                          <p:spTgt spid="21513"/>
                                        </p:tgtEl>
                                        <p:attrNameLst>
                                          <p:attrName>ppt_x</p:attrName>
                                        </p:attrNameLst>
                                      </p:cBhvr>
                                      <p:tavLst>
                                        <p:tav tm="0">
                                          <p:val>
                                            <p:strVal val="0-#ppt_w/2"/>
                                          </p:val>
                                        </p:tav>
                                        <p:tav tm="100000">
                                          <p:val>
                                            <p:strVal val="#ppt_x"/>
                                          </p:val>
                                        </p:tav>
                                      </p:tavLst>
                                    </p:anim>
                                    <p:anim calcmode="lin" valueType="num">
                                      <p:cBhvr additive="base">
                                        <p:cTn id="26"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14"/>
                                        </p:tgtEl>
                                        <p:attrNameLst>
                                          <p:attrName>style.visibility</p:attrName>
                                        </p:attrNameLst>
                                      </p:cBhvr>
                                      <p:to>
                                        <p:strVal val="visible"/>
                                      </p:to>
                                    </p:set>
                                    <p:anim calcmode="lin" valueType="num">
                                      <p:cBhvr additive="base">
                                        <p:cTn id="31" dur="500" fill="hold"/>
                                        <p:tgtEl>
                                          <p:spTgt spid="21514"/>
                                        </p:tgtEl>
                                        <p:attrNameLst>
                                          <p:attrName>ppt_x</p:attrName>
                                        </p:attrNameLst>
                                      </p:cBhvr>
                                      <p:tavLst>
                                        <p:tav tm="0">
                                          <p:val>
                                            <p:strVal val="0-#ppt_w/2"/>
                                          </p:val>
                                        </p:tav>
                                        <p:tav tm="100000">
                                          <p:val>
                                            <p:strVal val="#ppt_x"/>
                                          </p:val>
                                        </p:tav>
                                      </p:tavLst>
                                    </p:anim>
                                    <p:anim calcmode="lin" valueType="num">
                                      <p:cBhvr additive="base">
                                        <p:cTn id="32"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15"/>
                                        </p:tgtEl>
                                        <p:attrNameLst>
                                          <p:attrName>style.visibility</p:attrName>
                                        </p:attrNameLst>
                                      </p:cBhvr>
                                      <p:to>
                                        <p:strVal val="visible"/>
                                      </p:to>
                                    </p:set>
                                    <p:anim calcmode="lin" valueType="num">
                                      <p:cBhvr additive="base">
                                        <p:cTn id="37" dur="500" fill="hold"/>
                                        <p:tgtEl>
                                          <p:spTgt spid="21515"/>
                                        </p:tgtEl>
                                        <p:attrNameLst>
                                          <p:attrName>ppt_x</p:attrName>
                                        </p:attrNameLst>
                                      </p:cBhvr>
                                      <p:tavLst>
                                        <p:tav tm="0">
                                          <p:val>
                                            <p:strVal val="0-#ppt_w/2"/>
                                          </p:val>
                                        </p:tav>
                                        <p:tav tm="100000">
                                          <p:val>
                                            <p:strVal val="#ppt_x"/>
                                          </p:val>
                                        </p:tav>
                                      </p:tavLst>
                                    </p:anim>
                                    <p:anim calcmode="lin" valueType="num">
                                      <p:cBhvr additive="base">
                                        <p:cTn id="38" dur="500" fill="hold"/>
                                        <p:tgtEl>
                                          <p:spTgt spid="21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11" grpId="0" animBg="1"/>
      <p:bldP spid="21512" grpId="0" autoUpdateAnimBg="0"/>
      <p:bldP spid="21513" grpId="0" animBg="1"/>
      <p:bldP spid="21514" grpId="0" autoUpdateAnimBg="0"/>
      <p:bldP spid="21515" grpId="0" animBg="1"/>
    </p:bld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1106</TotalTime>
  <Words>790</Words>
  <Application>Microsoft Office PowerPoint</Application>
  <PresentationFormat>On-screen Show (4:3)</PresentationFormat>
  <Paragraphs>72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Times New Roman</vt:lpstr>
      <vt:lpstr>Wingdings</vt:lpstr>
      <vt:lpstr>Bradley Hand ITC</vt:lpstr>
      <vt:lpstr>Arial</vt:lpstr>
      <vt:lpstr>Bookman Old Style</vt:lpstr>
      <vt:lpstr>Straight Edge</vt:lpstr>
      <vt:lpstr>Indus River Valley</vt:lpstr>
      <vt:lpstr>Review</vt:lpstr>
      <vt:lpstr>What We Will Learn Today:</vt:lpstr>
      <vt:lpstr>India’s Geographic Features</vt:lpstr>
      <vt:lpstr>Slide 5</vt:lpstr>
      <vt:lpstr>Slide 6</vt:lpstr>
      <vt:lpstr>Slide 7</vt:lpstr>
      <vt:lpstr>Slide 8</vt:lpstr>
      <vt:lpstr>Identification of  Geographic Features in India</vt:lpstr>
      <vt:lpstr>Himalayan Mountains</vt:lpstr>
      <vt:lpstr>Slide 11</vt:lpstr>
      <vt:lpstr>Slide 12</vt:lpstr>
      <vt:lpstr>Slide 13</vt:lpstr>
      <vt:lpstr>Civilization in the  Indus River Valley Begins</vt:lpstr>
      <vt:lpstr>Purpose of Early Cities</vt:lpstr>
      <vt:lpstr>Slide 16</vt:lpstr>
      <vt:lpstr>Slide 17</vt:lpstr>
      <vt:lpstr>Slide 18</vt:lpstr>
      <vt:lpstr>Film:  Early History of India</vt:lpstr>
      <vt:lpstr>Complexities of the Cities</vt:lpstr>
      <vt:lpstr>Plumbing In the Cities</vt:lpstr>
      <vt:lpstr>Slide 22</vt:lpstr>
      <vt:lpstr>Trade with Sumer</vt:lpstr>
      <vt:lpstr>Aryans Take over Indus Valley</vt:lpstr>
      <vt:lpstr>“The Ruins Keep Some Secrets”</vt:lpstr>
      <vt:lpstr>Huang He River Valley</vt:lpstr>
      <vt:lpstr>China’s Geographic Features</vt:lpstr>
      <vt:lpstr>Huang Ye River or  Yellow River</vt:lpstr>
      <vt:lpstr>The mountains, deserts, jungles and other geographic features have isolated Chinese culture. Having little contact with others , the Chinese believed their culture was the center of the earth.</vt:lpstr>
      <vt:lpstr> </vt:lpstr>
      <vt:lpstr>Slide 31</vt:lpstr>
      <vt:lpstr>Slide 32</vt:lpstr>
      <vt:lpstr>Early Views</vt:lpstr>
      <vt:lpstr>Shang Dynasty</vt:lpstr>
      <vt:lpstr>Slide 35</vt:lpstr>
      <vt:lpstr>Slide 36</vt:lpstr>
      <vt:lpstr>Polytheistic Peoples</vt:lpstr>
      <vt:lpstr>Slide 38</vt:lpstr>
      <vt:lpstr>Slide 39</vt:lpstr>
      <vt:lpstr>Ying and Yang</vt:lpstr>
      <vt:lpstr>Early Writing System</vt:lpstr>
      <vt:lpstr>Slide 42</vt:lpstr>
    </vt:vector>
  </TitlesOfParts>
  <Company>Fulton City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 River Valley</dc:title>
  <dc:creator>Eric Dunham</dc:creator>
  <cp:lastModifiedBy>jodid.mckay</cp:lastModifiedBy>
  <cp:revision>16</cp:revision>
  <dcterms:created xsi:type="dcterms:W3CDTF">2007-09-11T11:53:08Z</dcterms:created>
  <dcterms:modified xsi:type="dcterms:W3CDTF">2014-11-30T21:12:43Z</dcterms:modified>
</cp:coreProperties>
</file>